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0" r:id="rId2"/>
    <p:sldId id="261" r:id="rId3"/>
    <p:sldId id="262" r:id="rId4"/>
    <p:sldId id="258" r:id="rId5"/>
    <p:sldId id="259" r:id="rId6"/>
    <p:sldId id="257" r:id="rId7"/>
    <p:sldId id="268" r:id="rId8"/>
    <p:sldId id="272" r:id="rId9"/>
    <p:sldId id="273" r:id="rId10"/>
    <p:sldId id="274" r:id="rId11"/>
    <p:sldId id="275" r:id="rId12"/>
    <p:sldId id="276" r:id="rId13"/>
    <p:sldId id="270" r:id="rId14"/>
    <p:sldId id="288" r:id="rId15"/>
    <p:sldId id="289" r:id="rId16"/>
    <p:sldId id="271" r:id="rId17"/>
    <p:sldId id="263" r:id="rId18"/>
    <p:sldId id="264" r:id="rId19"/>
    <p:sldId id="265" r:id="rId20"/>
    <p:sldId id="267" r:id="rId21"/>
    <p:sldId id="269" r:id="rId22"/>
    <p:sldId id="277" r:id="rId23"/>
    <p:sldId id="281" r:id="rId24"/>
    <p:sldId id="279" r:id="rId25"/>
    <p:sldId id="287" r:id="rId26"/>
    <p:sldId id="285" r:id="rId27"/>
    <p:sldId id="286" r:id="rId28"/>
    <p:sldId id="282" r:id="rId29"/>
    <p:sldId id="283"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37A36-5F0E-4E5C-9BC0-8355FFE95DBB}" type="datetimeFigureOut">
              <a:rPr lang="en-US" smtClean="0"/>
              <a:t>10/25/2025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4B752-16AB-436E-B307-E96D1029D77B}" type="slidenum">
              <a:rPr lang="en-US" smtClean="0"/>
              <a:t>‹#›</a:t>
            </a:fld>
            <a:endParaRPr lang="en-US"/>
          </a:p>
        </p:txBody>
      </p:sp>
    </p:spTree>
    <p:extLst>
      <p:ext uri="{BB962C8B-B14F-4D97-AF65-F5344CB8AC3E}">
        <p14:creationId xmlns:p14="http://schemas.microsoft.com/office/powerpoint/2010/main" val="1892655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314B752-16AB-436E-B307-E96D1029D77B}" type="slidenum">
              <a:rPr lang="en-US" smtClean="0"/>
              <a:t>6</a:t>
            </a:fld>
            <a:endParaRPr lang="en-US"/>
          </a:p>
        </p:txBody>
      </p:sp>
    </p:spTree>
    <p:extLst>
      <p:ext uri="{BB962C8B-B14F-4D97-AF65-F5344CB8AC3E}">
        <p14:creationId xmlns:p14="http://schemas.microsoft.com/office/powerpoint/2010/main" val="798939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314B752-16AB-436E-B307-E96D1029D77B}" type="slidenum">
              <a:rPr lang="en-US" smtClean="0"/>
              <a:t>19</a:t>
            </a:fld>
            <a:endParaRPr lang="en-US"/>
          </a:p>
        </p:txBody>
      </p:sp>
    </p:spTree>
    <p:extLst>
      <p:ext uri="{BB962C8B-B14F-4D97-AF65-F5344CB8AC3E}">
        <p14:creationId xmlns:p14="http://schemas.microsoft.com/office/powerpoint/2010/main" val="3219319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56083-A53F-DC3C-7BC5-8A6BAA4301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09DBCF-3847-12D7-BEAD-EDF7686D4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EC0C7BE-82CF-C714-5B7E-9D2086DBBFC1}"/>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5" name="Footer Placeholder 4">
            <a:extLst>
              <a:ext uri="{FF2B5EF4-FFF2-40B4-BE49-F238E27FC236}">
                <a16:creationId xmlns:a16="http://schemas.microsoft.com/office/drawing/2014/main" id="{C52C5696-9FFA-54B0-B972-3A22A2BC82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FBE7C3-5A22-2467-22CD-7AFB500FD609}"/>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150783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0E397-3A69-3E15-5C44-5A1D573BDE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B88FF3-A7F1-F83E-4025-94BF3C9F9B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684CF-A043-FF0E-5AFC-E0D80CE7B2AF}"/>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5" name="Footer Placeholder 4">
            <a:extLst>
              <a:ext uri="{FF2B5EF4-FFF2-40B4-BE49-F238E27FC236}">
                <a16:creationId xmlns:a16="http://schemas.microsoft.com/office/drawing/2014/main" id="{B4B405CD-381E-7394-0205-48812D5AA5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496B41-C154-7E9B-E7C8-C0B583890777}"/>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1510860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62BA3E-69F7-BAE8-F0E6-A1516F753E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8F8303-46B2-0978-D4B8-C4BDB59FC6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7C0555-526C-7E71-DE8E-45B466AAA338}"/>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5" name="Footer Placeholder 4">
            <a:extLst>
              <a:ext uri="{FF2B5EF4-FFF2-40B4-BE49-F238E27FC236}">
                <a16:creationId xmlns:a16="http://schemas.microsoft.com/office/drawing/2014/main" id="{95D41F96-3C7A-8B6E-904F-381B0F7A32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950B6-F238-2496-3CEE-A919C982677C}"/>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879762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D20E-2E76-8743-3E7F-88B4D43F67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96218F-E4A5-9D8B-0D7E-A463EBF284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32C77A-4D15-FDA8-D68E-CF8419908AE7}"/>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5" name="Footer Placeholder 4">
            <a:extLst>
              <a:ext uri="{FF2B5EF4-FFF2-40B4-BE49-F238E27FC236}">
                <a16:creationId xmlns:a16="http://schemas.microsoft.com/office/drawing/2014/main" id="{60C7579D-F9BC-2D25-8573-F54BE0ED5F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7201C0-830F-077A-0DED-9F1AA86555CE}"/>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2923256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6EACD-2FAC-3AE1-0DDC-B22FCC0D36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1572F6-5DBF-F730-92D2-68319CFD736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410452-619A-4327-0250-2C44BA2B22C2}"/>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5" name="Footer Placeholder 4">
            <a:extLst>
              <a:ext uri="{FF2B5EF4-FFF2-40B4-BE49-F238E27FC236}">
                <a16:creationId xmlns:a16="http://schemas.microsoft.com/office/drawing/2014/main" id="{46CAC8B8-146E-30C8-C6C2-97CF9F7583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DAFDF3-07FA-C981-3768-4B3C7D79EF9D}"/>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2349966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AC2C-3EFD-F813-54FE-F0ACC1A99F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1B75F3-CA53-960E-393C-DCB8D22D7A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179C62-5BA9-8157-B3E5-4A225E7A7D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E390AE-5473-DFC7-2F7B-A26DD17743F7}"/>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6" name="Footer Placeholder 5">
            <a:extLst>
              <a:ext uri="{FF2B5EF4-FFF2-40B4-BE49-F238E27FC236}">
                <a16:creationId xmlns:a16="http://schemas.microsoft.com/office/drawing/2014/main" id="{8C12B7DB-6AE4-F711-0295-612F6DC967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53CF6B-047B-E9D0-9B29-651AA63C2244}"/>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451402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46EA6-3BC3-60D9-4E89-1B1851CE5E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3572F4-2AAC-C848-2F7F-A540CB56D6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AD259F-9587-FFE6-D3B0-6670EB57A8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2BD897-2865-3723-16BF-0AD7414E38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08705F-6AA2-A704-862C-94FBA1234F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307E2B-F443-396B-B1CA-99C64DDD5756}"/>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8" name="Footer Placeholder 7">
            <a:extLst>
              <a:ext uri="{FF2B5EF4-FFF2-40B4-BE49-F238E27FC236}">
                <a16:creationId xmlns:a16="http://schemas.microsoft.com/office/drawing/2014/main" id="{1B65E5B6-7AC1-E9C2-8C5E-7166F98032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FC3D16-E936-F147-869C-455D621CE85E}"/>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248352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E080C-C211-DDDC-FBE4-D08F9DB35E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2D1862-12F1-4424-00CD-09F0D4EF3E79}"/>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4" name="Footer Placeholder 3">
            <a:extLst>
              <a:ext uri="{FF2B5EF4-FFF2-40B4-BE49-F238E27FC236}">
                <a16:creationId xmlns:a16="http://schemas.microsoft.com/office/drawing/2014/main" id="{30024169-F195-10E5-72EB-D5A3A67C7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37DC0-84A8-0DB9-489C-F141F5D17D63}"/>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4231648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49B662-A5A4-82C8-DA11-3B46991B1872}"/>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3" name="Footer Placeholder 2">
            <a:extLst>
              <a:ext uri="{FF2B5EF4-FFF2-40B4-BE49-F238E27FC236}">
                <a16:creationId xmlns:a16="http://schemas.microsoft.com/office/drawing/2014/main" id="{EBF2056C-490C-F141-74AF-4601E32C2E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929CEC-28D1-0E8D-D594-78B688268CCE}"/>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3665566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C9413-5FE1-37EA-DB84-EBAC7FF76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B4A5C8-2A44-D016-2178-D45E9A3420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EE85A0-5586-E271-0E28-49FBDEBFD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AA3CBE-28D2-37FC-F2CD-F51FEC43628C}"/>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6" name="Footer Placeholder 5">
            <a:extLst>
              <a:ext uri="{FF2B5EF4-FFF2-40B4-BE49-F238E27FC236}">
                <a16:creationId xmlns:a16="http://schemas.microsoft.com/office/drawing/2014/main" id="{28CA6934-3940-42B1-C7E9-6349E9DAF1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CD847B-72C4-CBD6-7A5E-B921FEF4E5C1}"/>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3090441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0A1F-8A06-E6FC-5168-E0016295E5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7C95A4-8AF0-2079-B169-74F54DE15D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31EE03-ABD2-AF9C-ABAE-2CB19C9AC6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5F3B97-164A-D012-FC3F-DF768DF0EC1F}"/>
              </a:ext>
            </a:extLst>
          </p:cNvPr>
          <p:cNvSpPr>
            <a:spLocks noGrp="1"/>
          </p:cNvSpPr>
          <p:nvPr>
            <p:ph type="dt" sz="half" idx="10"/>
          </p:nvPr>
        </p:nvSpPr>
        <p:spPr/>
        <p:txBody>
          <a:bodyPr/>
          <a:lstStyle/>
          <a:p>
            <a:fld id="{85F4C44F-9F0A-449B-B09E-EC077B873339}" type="datetimeFigureOut">
              <a:rPr lang="en-US" smtClean="0"/>
              <a:t>10/25/2025</a:t>
            </a:fld>
            <a:endParaRPr lang="en-US"/>
          </a:p>
        </p:txBody>
      </p:sp>
      <p:sp>
        <p:nvSpPr>
          <p:cNvPr id="6" name="Footer Placeholder 5">
            <a:extLst>
              <a:ext uri="{FF2B5EF4-FFF2-40B4-BE49-F238E27FC236}">
                <a16:creationId xmlns:a16="http://schemas.microsoft.com/office/drawing/2014/main" id="{E4D32365-1AFA-F864-D222-D3DADFFD61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F469C2-2C76-DE69-0FC9-100C7291ED84}"/>
              </a:ext>
            </a:extLst>
          </p:cNvPr>
          <p:cNvSpPr>
            <a:spLocks noGrp="1"/>
          </p:cNvSpPr>
          <p:nvPr>
            <p:ph type="sldNum" sz="quarter" idx="12"/>
          </p:nvPr>
        </p:nvSpPr>
        <p:spPr/>
        <p:txBody>
          <a:bodyPr/>
          <a:lstStyle/>
          <a:p>
            <a:fld id="{2FB2A75A-0F7C-4868-A56C-791387935E17}" type="slidenum">
              <a:rPr lang="en-US" smtClean="0"/>
              <a:t>‹#›</a:t>
            </a:fld>
            <a:endParaRPr lang="en-US"/>
          </a:p>
        </p:txBody>
      </p:sp>
    </p:spTree>
    <p:extLst>
      <p:ext uri="{BB962C8B-B14F-4D97-AF65-F5344CB8AC3E}">
        <p14:creationId xmlns:p14="http://schemas.microsoft.com/office/powerpoint/2010/main" val="1121275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AF020E-60DC-F0B7-E802-DAE22500EE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010453-B813-2F26-137A-EF0228571B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E2F031-80D5-3342-74CC-EA86251080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F4C44F-9F0A-449B-B09E-EC077B873339}" type="datetimeFigureOut">
              <a:rPr lang="en-US" smtClean="0"/>
              <a:t>10/25/2025</a:t>
            </a:fld>
            <a:endParaRPr lang="en-US"/>
          </a:p>
        </p:txBody>
      </p:sp>
      <p:sp>
        <p:nvSpPr>
          <p:cNvPr id="5" name="Footer Placeholder 4">
            <a:extLst>
              <a:ext uri="{FF2B5EF4-FFF2-40B4-BE49-F238E27FC236}">
                <a16:creationId xmlns:a16="http://schemas.microsoft.com/office/drawing/2014/main" id="{8BA80DE3-6E17-0045-52CB-AF13FFB94D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9EC3FF6-FD6C-70F9-39B3-4D82B6893B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FB2A75A-0F7C-4868-A56C-791387935E17}" type="slidenum">
              <a:rPr lang="en-US" smtClean="0"/>
              <a:t>‹#›</a:t>
            </a:fld>
            <a:endParaRPr lang="en-US"/>
          </a:p>
        </p:txBody>
      </p:sp>
    </p:spTree>
    <p:extLst>
      <p:ext uri="{BB962C8B-B14F-4D97-AF65-F5344CB8AC3E}">
        <p14:creationId xmlns:p14="http://schemas.microsoft.com/office/powerpoint/2010/main" val="3059024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4453A-FCF3-B228-F62F-D4B5812F16F0}"/>
              </a:ext>
            </a:extLst>
          </p:cNvPr>
          <p:cNvSpPr>
            <a:spLocks noGrp="1"/>
          </p:cNvSpPr>
          <p:nvPr>
            <p:ph type="ctrTitle"/>
          </p:nvPr>
        </p:nvSpPr>
        <p:spPr>
          <a:xfrm>
            <a:off x="1523999" y="1041400"/>
            <a:ext cx="9313889" cy="1027243"/>
          </a:xfrm>
        </p:spPr>
        <p:txBody>
          <a:bodyPr>
            <a:normAutofit fontScale="90000"/>
          </a:bodyPr>
          <a:lstStyle/>
          <a:p>
            <a:r>
              <a:rPr lang="en-US" b="1" dirty="0">
                <a:latin typeface="Tahoma" panose="020B0604030504040204" pitchFamily="34" charset="0"/>
                <a:ea typeface="Tahoma" panose="020B0604030504040204" pitchFamily="34" charset="0"/>
                <a:cs typeface="Tahoma" panose="020B0604030504040204" pitchFamily="34" charset="0"/>
              </a:rPr>
              <a:t>ELECTRONIC STRUCTURE </a:t>
            </a:r>
          </a:p>
        </p:txBody>
      </p:sp>
      <p:sp>
        <p:nvSpPr>
          <p:cNvPr id="3" name="Subtitle 2">
            <a:extLst>
              <a:ext uri="{FF2B5EF4-FFF2-40B4-BE49-F238E27FC236}">
                <a16:creationId xmlns:a16="http://schemas.microsoft.com/office/drawing/2014/main" id="{0BEE9D92-9B9B-FFFD-0E73-8C2894382DCB}"/>
              </a:ext>
            </a:extLst>
          </p:cNvPr>
          <p:cNvSpPr>
            <a:spLocks noGrp="1"/>
          </p:cNvSpPr>
          <p:nvPr>
            <p:ph type="subTitle" idx="1"/>
          </p:nvPr>
        </p:nvSpPr>
        <p:spPr/>
        <p:txBody>
          <a:bodyPr/>
          <a:lstStyle/>
          <a:p>
            <a:endParaRPr lang="en-US" dirty="0"/>
          </a:p>
          <a:p>
            <a:r>
              <a:rPr lang="en-US" sz="6000" dirty="0">
                <a:latin typeface="Tahoma" panose="020B0604030504040204" pitchFamily="34" charset="0"/>
                <a:ea typeface="Tahoma" panose="020B0604030504040204" pitchFamily="34" charset="0"/>
                <a:cs typeface="Tahoma" panose="020B0604030504040204" pitchFamily="34" charset="0"/>
              </a:rPr>
              <a:t>Dr. Albert Aniagyei</a:t>
            </a:r>
          </a:p>
        </p:txBody>
      </p:sp>
    </p:spTree>
    <p:extLst>
      <p:ext uri="{BB962C8B-B14F-4D97-AF65-F5344CB8AC3E}">
        <p14:creationId xmlns:p14="http://schemas.microsoft.com/office/powerpoint/2010/main" val="573720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94EDA-719A-4C36-BD97-FA3878E060DC}"/>
              </a:ext>
            </a:extLst>
          </p:cNvPr>
          <p:cNvSpPr>
            <a:spLocks noGrp="1"/>
          </p:cNvSpPr>
          <p:nvPr>
            <p:ph type="title"/>
          </p:nvPr>
        </p:nvSpPr>
        <p:spPr>
          <a:xfrm>
            <a:off x="838200" y="286478"/>
            <a:ext cx="10515600" cy="789118"/>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Post Hartree-Fock Methods</a:t>
            </a:r>
          </a:p>
        </p:txBody>
      </p:sp>
      <p:sp>
        <p:nvSpPr>
          <p:cNvPr id="3" name="Content Placeholder 2">
            <a:extLst>
              <a:ext uri="{FF2B5EF4-FFF2-40B4-BE49-F238E27FC236}">
                <a16:creationId xmlns:a16="http://schemas.microsoft.com/office/drawing/2014/main" id="{476EA30D-96F7-90A1-9BD2-739416BFDE70}"/>
              </a:ext>
            </a:extLst>
          </p:cNvPr>
          <p:cNvSpPr>
            <a:spLocks noGrp="1"/>
          </p:cNvSpPr>
          <p:nvPr>
            <p:ph idx="1"/>
          </p:nvPr>
        </p:nvSpPr>
        <p:spPr>
          <a:xfrm>
            <a:off x="494677" y="1281761"/>
            <a:ext cx="11317574" cy="4459470"/>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All post-HF methods have the goal of capturing the part of electron correlation missing in the original HF formulation. </a:t>
            </a:r>
          </a:p>
          <a:p>
            <a:pPr algn="just"/>
            <a:r>
              <a:rPr lang="en-US" dirty="0">
                <a:latin typeface="Tahoma" panose="020B0604030504040204" pitchFamily="34" charset="0"/>
                <a:ea typeface="Tahoma" panose="020B0604030504040204" pitchFamily="34" charset="0"/>
                <a:cs typeface="Tahoma" panose="020B0604030504040204" pitchFamily="34" charset="0"/>
              </a:rPr>
              <a:t>This can be done principally in two ways. One way tries to correct the single determinant approximation, and the other tries to introduce correlation energy through perturbation theory. </a:t>
            </a:r>
          </a:p>
          <a:p>
            <a:pPr algn="just"/>
            <a:r>
              <a:rPr lang="en-US" dirty="0">
                <a:latin typeface="Tahoma" panose="020B0604030504040204" pitchFamily="34" charset="0"/>
                <a:ea typeface="Tahoma" panose="020B0604030504040204" pitchFamily="34" charset="0"/>
                <a:cs typeface="Tahoma" panose="020B0604030504040204" pitchFamily="34" charset="0"/>
              </a:rPr>
              <a:t>The most popular post-HF methods that are utilised in modern quantum chemical program packages are based on various flavours of the CI approach, or Møller–Plesset (MP) perturbation theory.</a:t>
            </a:r>
          </a:p>
        </p:txBody>
      </p:sp>
    </p:spTree>
    <p:extLst>
      <p:ext uri="{BB962C8B-B14F-4D97-AF65-F5344CB8AC3E}">
        <p14:creationId xmlns:p14="http://schemas.microsoft.com/office/powerpoint/2010/main" val="262880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D153-5160-4ADF-CD7D-C02B8A3D6BBF}"/>
              </a:ext>
            </a:extLst>
          </p:cNvPr>
          <p:cNvSpPr>
            <a:spLocks noGrp="1"/>
          </p:cNvSpPr>
          <p:nvPr>
            <p:ph type="title"/>
          </p:nvPr>
        </p:nvSpPr>
        <p:spPr>
          <a:xfrm>
            <a:off x="838200" y="185243"/>
            <a:ext cx="10515600" cy="699177"/>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Limitations</a:t>
            </a:r>
          </a:p>
        </p:txBody>
      </p:sp>
      <p:sp>
        <p:nvSpPr>
          <p:cNvPr id="3" name="Content Placeholder 2">
            <a:extLst>
              <a:ext uri="{FF2B5EF4-FFF2-40B4-BE49-F238E27FC236}">
                <a16:creationId xmlns:a16="http://schemas.microsoft.com/office/drawing/2014/main" id="{4ACF4270-F661-F20D-70BE-6B5D32529C21}"/>
              </a:ext>
            </a:extLst>
          </p:cNvPr>
          <p:cNvSpPr>
            <a:spLocks noGrp="1"/>
          </p:cNvSpPr>
          <p:nvPr>
            <p:ph idx="1"/>
          </p:nvPr>
        </p:nvSpPr>
        <p:spPr>
          <a:xfrm>
            <a:off x="374753" y="989350"/>
            <a:ext cx="11392525" cy="5411449"/>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Since MP is perturbative and not a variational approach, it is not known if the energy is lower or higher than the exact one. </a:t>
            </a:r>
          </a:p>
          <a:p>
            <a:pPr algn="just"/>
            <a:r>
              <a:rPr lang="en-US" dirty="0">
                <a:latin typeface="Tahoma" panose="020B0604030504040204" pitchFamily="34" charset="0"/>
                <a:ea typeface="Tahoma" panose="020B0604030504040204" pitchFamily="34" charset="0"/>
                <a:cs typeface="Tahoma" panose="020B0604030504040204" pitchFamily="34" charset="0"/>
              </a:rPr>
              <a:t>The most important sources of problems are the systems where the electron correlation is too large, and the perturbative approach becomes questionable. </a:t>
            </a:r>
          </a:p>
          <a:p>
            <a:pPr algn="just"/>
            <a:r>
              <a:rPr lang="en-US" dirty="0">
                <a:latin typeface="Tahoma" panose="020B0604030504040204" pitchFamily="34" charset="0"/>
                <a:ea typeface="Tahoma" panose="020B0604030504040204" pitchFamily="34" charset="0"/>
                <a:cs typeface="Tahoma" panose="020B0604030504040204" pitchFamily="34" charset="0"/>
              </a:rPr>
              <a:t>Thus, MP methods tend to produce poor results for spin-state energetics in TM compounds.</a:t>
            </a:r>
          </a:p>
        </p:txBody>
      </p:sp>
    </p:spTree>
    <p:extLst>
      <p:ext uri="{BB962C8B-B14F-4D97-AF65-F5344CB8AC3E}">
        <p14:creationId xmlns:p14="http://schemas.microsoft.com/office/powerpoint/2010/main" val="1099965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96548C-DF4D-53CF-4F58-9D7EA346A43E}"/>
              </a:ext>
            </a:extLst>
          </p:cNvPr>
          <p:cNvSpPr>
            <a:spLocks noGrp="1"/>
          </p:cNvSpPr>
          <p:nvPr>
            <p:ph idx="1"/>
          </p:nvPr>
        </p:nvSpPr>
        <p:spPr>
          <a:xfrm>
            <a:off x="269823" y="704538"/>
            <a:ext cx="11497456" cy="5472425"/>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All post-HF methods share a common limitation of a strong basis set dependence. </a:t>
            </a:r>
          </a:p>
          <a:p>
            <a:pPr algn="just"/>
            <a:r>
              <a:rPr lang="en-US" dirty="0">
                <a:latin typeface="Tahoma" panose="020B0604030504040204" pitchFamily="34" charset="0"/>
                <a:ea typeface="Tahoma" panose="020B0604030504040204" pitchFamily="34" charset="0"/>
                <a:cs typeface="Tahoma" panose="020B0604030504040204" pitchFamily="34" charset="0"/>
              </a:rPr>
              <a:t>It is commonly found that the use of improved methods requires a larger basis set, further increasing the cost of calculation. </a:t>
            </a:r>
          </a:p>
          <a:p>
            <a:pPr algn="just"/>
            <a:r>
              <a:rPr lang="en-US" dirty="0">
                <a:latin typeface="Tahoma" panose="020B0604030504040204" pitchFamily="34" charset="0"/>
                <a:ea typeface="Tahoma" panose="020B0604030504040204" pitchFamily="34" charset="0"/>
                <a:cs typeface="Tahoma" panose="020B0604030504040204" pitchFamily="34" charset="0"/>
              </a:rPr>
              <a:t>Another disadvantage of these methods is poor scaling with the system size. This restricts the usage of these methods to systems of relatively modest size</a:t>
            </a:r>
          </a:p>
        </p:txBody>
      </p:sp>
    </p:spTree>
    <p:extLst>
      <p:ext uri="{BB962C8B-B14F-4D97-AF65-F5344CB8AC3E}">
        <p14:creationId xmlns:p14="http://schemas.microsoft.com/office/powerpoint/2010/main" val="1910095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0311-E6C1-A1C2-7940-16BBB81E26B7}"/>
              </a:ext>
            </a:extLst>
          </p:cNvPr>
          <p:cNvSpPr>
            <a:spLocks noGrp="1"/>
          </p:cNvSpPr>
          <p:nvPr>
            <p:ph type="title"/>
          </p:nvPr>
        </p:nvSpPr>
        <p:spPr>
          <a:xfrm>
            <a:off x="838200" y="305165"/>
            <a:ext cx="10515600" cy="699176"/>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Density Functional Theory (DFT)</a:t>
            </a:r>
          </a:p>
        </p:txBody>
      </p:sp>
      <p:sp>
        <p:nvSpPr>
          <p:cNvPr id="3" name="Content Placeholder 2">
            <a:extLst>
              <a:ext uri="{FF2B5EF4-FFF2-40B4-BE49-F238E27FC236}">
                <a16:creationId xmlns:a16="http://schemas.microsoft.com/office/drawing/2014/main" id="{163023E2-2A45-62CB-48EB-C437E9A1CE9B}"/>
              </a:ext>
            </a:extLst>
          </p:cNvPr>
          <p:cNvSpPr>
            <a:spLocks noGrp="1"/>
          </p:cNvSpPr>
          <p:nvPr>
            <p:ph idx="1"/>
          </p:nvPr>
        </p:nvSpPr>
        <p:spPr>
          <a:xfrm>
            <a:off x="539645" y="1409077"/>
            <a:ext cx="11407516" cy="4916773"/>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DFT is considered an exact theory </a:t>
            </a:r>
            <a:r>
              <a:rPr lang="en-US" i="1" dirty="0">
                <a:latin typeface="Tahoma" panose="020B0604030504040204" pitchFamily="34" charset="0"/>
                <a:ea typeface="Tahoma" panose="020B0604030504040204" pitchFamily="34" charset="0"/>
                <a:cs typeface="Tahoma" panose="020B0604030504040204" pitchFamily="34" charset="0"/>
              </a:rPr>
              <a:t>in principle</a:t>
            </a:r>
            <a:r>
              <a:rPr lang="en-US" dirty="0">
                <a:latin typeface="Tahoma" panose="020B0604030504040204" pitchFamily="34" charset="0"/>
                <a:ea typeface="Tahoma" panose="020B0604030504040204" pitchFamily="34" charset="0"/>
                <a:cs typeface="Tahoma" panose="020B0604030504040204" pitchFamily="34" charset="0"/>
              </a:rPr>
              <a:t> because the </a:t>
            </a:r>
            <a:r>
              <a:rPr lang="en-US" b="1" dirty="0">
                <a:latin typeface="Tahoma" panose="020B0604030504040204" pitchFamily="34" charset="0"/>
                <a:ea typeface="Tahoma" panose="020B0604030504040204" pitchFamily="34" charset="0"/>
                <a:cs typeface="Tahoma" panose="020B0604030504040204" pitchFamily="34" charset="0"/>
              </a:rPr>
              <a:t>Hohenberg-Kohn theorems</a:t>
            </a:r>
            <a:r>
              <a:rPr lang="en-US" dirty="0">
                <a:latin typeface="Tahoma" panose="020B0604030504040204" pitchFamily="34" charset="0"/>
                <a:ea typeface="Tahoma" panose="020B0604030504040204" pitchFamily="34" charset="0"/>
                <a:cs typeface="Tahoma" panose="020B0604030504040204" pitchFamily="34" charset="0"/>
              </a:rPr>
              <a:t> prove that the ground-state energy and other ground-state properties of a system are uniquely determined by its ground-state electron density.</a:t>
            </a:r>
          </a:p>
          <a:p>
            <a:pPr marL="0" indent="0" algn="just">
              <a:buNone/>
            </a:pPr>
            <a:r>
              <a:rPr lang="en-US" dirty="0">
                <a:latin typeface="Tahoma" panose="020B0604030504040204" pitchFamily="34" charset="0"/>
                <a:ea typeface="Tahoma" panose="020B0604030504040204" pitchFamily="34" charset="0"/>
                <a:cs typeface="Tahoma" panose="020B0604030504040204" pitchFamily="34" charset="0"/>
              </a:rPr>
              <a:t> </a:t>
            </a:r>
          </a:p>
          <a:p>
            <a:pPr algn="just"/>
            <a:r>
              <a:rPr lang="en-US" dirty="0">
                <a:latin typeface="Tahoma" panose="020B0604030504040204" pitchFamily="34" charset="0"/>
                <a:ea typeface="Tahoma" panose="020B0604030504040204" pitchFamily="34" charset="0"/>
                <a:cs typeface="Tahoma" panose="020B0604030504040204" pitchFamily="34" charset="0"/>
              </a:rPr>
              <a:t>The first theorem states that the ground-state properties of a many-electron system are uniquely determined by the electron density. </a:t>
            </a: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dirty="0">
                <a:latin typeface="Tahoma" panose="020B0604030504040204" pitchFamily="34" charset="0"/>
                <a:ea typeface="Tahoma" panose="020B0604030504040204" pitchFamily="34" charset="0"/>
                <a:cs typeface="Tahoma" panose="020B0604030504040204" pitchFamily="34" charset="0"/>
              </a:rPr>
              <a:t>The second theorem proves that the exact ground-state energy is the minimum value of a functional of the electron density, which can be found using a variational principle. </a:t>
            </a:r>
          </a:p>
        </p:txBody>
      </p:sp>
    </p:spTree>
    <p:extLst>
      <p:ext uri="{BB962C8B-B14F-4D97-AF65-F5344CB8AC3E}">
        <p14:creationId xmlns:p14="http://schemas.microsoft.com/office/powerpoint/2010/main" val="1570404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07647-5310-628A-209B-EF3523A7FFDE}"/>
              </a:ext>
            </a:extLst>
          </p:cNvPr>
          <p:cNvSpPr>
            <a:spLocks noGrp="1"/>
          </p:cNvSpPr>
          <p:nvPr>
            <p:ph type="title"/>
          </p:nvPr>
        </p:nvSpPr>
        <p:spPr>
          <a:xfrm>
            <a:off x="254833" y="365125"/>
            <a:ext cx="11722308" cy="1148882"/>
          </a:xfrm>
        </p:spPr>
        <p:txBody>
          <a:bodyPr>
            <a:noAutofit/>
          </a:bodyPr>
          <a:lstStyle/>
          <a:p>
            <a:pPr algn="just"/>
            <a:r>
              <a:rPr lang="en-US" sz="2800" b="1" dirty="0">
                <a:latin typeface="Arial" panose="020B0604020202020204" pitchFamily="34" charset="0"/>
                <a:ea typeface="Tahoma" panose="020B0604030504040204" pitchFamily="34" charset="0"/>
                <a:cs typeface="Arial" panose="020B0604020202020204" pitchFamily="34" charset="0"/>
              </a:rPr>
              <a:t>The KS-DFT method expresses the total electronic energy (E) as a functional of the electron density, incorporating four main terms</a:t>
            </a:r>
          </a:p>
        </p:txBody>
      </p:sp>
      <p:pic>
        <p:nvPicPr>
          <p:cNvPr id="5" name="Content Placeholder 4">
            <a:extLst>
              <a:ext uri="{FF2B5EF4-FFF2-40B4-BE49-F238E27FC236}">
                <a16:creationId xmlns:a16="http://schemas.microsoft.com/office/drawing/2014/main" id="{599C9BF7-C913-7163-F41D-463E34A27C7C}"/>
              </a:ext>
            </a:extLst>
          </p:cNvPr>
          <p:cNvPicPr>
            <a:picLocks noGrp="1" noChangeAspect="1"/>
          </p:cNvPicPr>
          <p:nvPr>
            <p:ph idx="1"/>
          </p:nvPr>
        </p:nvPicPr>
        <p:blipFill>
          <a:blip r:embed="rId2"/>
          <a:stretch>
            <a:fillRect/>
          </a:stretch>
        </p:blipFill>
        <p:spPr>
          <a:xfrm>
            <a:off x="1217832" y="1953535"/>
            <a:ext cx="8480208" cy="636016"/>
          </a:xfrm>
          <a:prstGeom prst="rect">
            <a:avLst/>
          </a:prstGeom>
        </p:spPr>
      </p:pic>
      <p:pic>
        <p:nvPicPr>
          <p:cNvPr id="7" name="Picture 6">
            <a:extLst>
              <a:ext uri="{FF2B5EF4-FFF2-40B4-BE49-F238E27FC236}">
                <a16:creationId xmlns:a16="http://schemas.microsoft.com/office/drawing/2014/main" id="{3B8605F4-5746-3396-80FC-A7B37B3BCC9C}"/>
              </a:ext>
            </a:extLst>
          </p:cNvPr>
          <p:cNvPicPr>
            <a:picLocks noChangeAspect="1"/>
          </p:cNvPicPr>
          <p:nvPr/>
        </p:nvPicPr>
        <p:blipFill>
          <a:blip r:embed="rId3"/>
          <a:stretch>
            <a:fillRect/>
          </a:stretch>
        </p:blipFill>
        <p:spPr>
          <a:xfrm>
            <a:off x="450897" y="3029079"/>
            <a:ext cx="11330180" cy="3042025"/>
          </a:xfrm>
          <a:prstGeom prst="rect">
            <a:avLst/>
          </a:prstGeom>
        </p:spPr>
      </p:pic>
    </p:spTree>
    <p:extLst>
      <p:ext uri="{BB962C8B-B14F-4D97-AF65-F5344CB8AC3E}">
        <p14:creationId xmlns:p14="http://schemas.microsoft.com/office/powerpoint/2010/main" val="1883631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75AFF2-3B7D-AFB1-DC84-EC73089E27B6}"/>
              </a:ext>
            </a:extLst>
          </p:cNvPr>
          <p:cNvSpPr txBox="1"/>
          <p:nvPr/>
        </p:nvSpPr>
        <p:spPr>
          <a:xfrm>
            <a:off x="213988" y="1613118"/>
            <a:ext cx="11374279" cy="1815882"/>
          </a:xfrm>
          <a:prstGeom prst="rect">
            <a:avLst/>
          </a:prstGeom>
          <a:noFill/>
        </p:spPr>
        <p:txBody>
          <a:bodyPr wrap="square">
            <a:spAutoFit/>
          </a:bodyPr>
          <a:lstStyle/>
          <a:p>
            <a:pPr algn="just"/>
            <a:r>
              <a:rPr lang="en-US" sz="2800" b="1" dirty="0">
                <a:latin typeface="Arial" panose="020B0604020202020204" pitchFamily="34" charset="0"/>
                <a:ea typeface="Tahoma" panose="020B0604030504040204" pitchFamily="34" charset="0"/>
                <a:cs typeface="Arial" panose="020B0604020202020204" pitchFamily="34" charset="0"/>
              </a:rPr>
              <a:t>The exchange-correlation energy. This crucial term contains all the unknown complexities of the real, interacting system, including quantum effects like exchange and correlation. In practice, this term must be approximated</a:t>
            </a:r>
          </a:p>
        </p:txBody>
      </p:sp>
      <p:pic>
        <p:nvPicPr>
          <p:cNvPr id="7" name="Picture 6">
            <a:extLst>
              <a:ext uri="{FF2B5EF4-FFF2-40B4-BE49-F238E27FC236}">
                <a16:creationId xmlns:a16="http://schemas.microsoft.com/office/drawing/2014/main" id="{7462F51B-0AAC-257F-B9B8-2BD4DE5C8551}"/>
              </a:ext>
            </a:extLst>
          </p:cNvPr>
          <p:cNvPicPr>
            <a:picLocks noChangeAspect="1"/>
          </p:cNvPicPr>
          <p:nvPr/>
        </p:nvPicPr>
        <p:blipFill>
          <a:blip r:embed="rId2"/>
          <a:stretch>
            <a:fillRect/>
          </a:stretch>
        </p:blipFill>
        <p:spPr>
          <a:xfrm>
            <a:off x="784487" y="747662"/>
            <a:ext cx="1389088" cy="752424"/>
          </a:xfrm>
          <a:prstGeom prst="rect">
            <a:avLst/>
          </a:prstGeom>
        </p:spPr>
      </p:pic>
    </p:spTree>
    <p:extLst>
      <p:ext uri="{BB962C8B-B14F-4D97-AF65-F5344CB8AC3E}">
        <p14:creationId xmlns:p14="http://schemas.microsoft.com/office/powerpoint/2010/main" val="1067153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059DC6-D5BF-E13D-553E-AC8F4E502B26}"/>
              </a:ext>
            </a:extLst>
          </p:cNvPr>
          <p:cNvSpPr>
            <a:spLocks noGrp="1"/>
          </p:cNvSpPr>
          <p:nvPr>
            <p:ph idx="1"/>
          </p:nvPr>
        </p:nvSpPr>
        <p:spPr>
          <a:xfrm>
            <a:off x="287311" y="839449"/>
            <a:ext cx="11617377" cy="3357796"/>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This means that if the exact functional (a mathematical expression for the energy based on the density) were known, the theory would give an exact solution for any system. </a:t>
            </a:r>
          </a:p>
          <a:p>
            <a:pPr marL="0" indent="0" algn="just">
              <a:buNone/>
            </a:pPr>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dirty="0">
                <a:latin typeface="Tahoma" panose="020B0604030504040204" pitchFamily="34" charset="0"/>
                <a:ea typeface="Tahoma" panose="020B0604030504040204" pitchFamily="34" charset="0"/>
                <a:cs typeface="Tahoma" panose="020B0604030504040204" pitchFamily="34" charset="0"/>
              </a:rPr>
              <a:t>The practical difficulty is that the exact functional is not known, so approximations must be used; this is why the practical implementation is often referred to as a density-functional approximation (DFA). </a:t>
            </a:r>
          </a:p>
          <a:p>
            <a:endParaRPr lang="en-US" dirty="0"/>
          </a:p>
        </p:txBody>
      </p:sp>
    </p:spTree>
    <p:extLst>
      <p:ext uri="{BB962C8B-B14F-4D97-AF65-F5344CB8AC3E}">
        <p14:creationId xmlns:p14="http://schemas.microsoft.com/office/powerpoint/2010/main" val="3684715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0E23F7-AAE9-80D0-094C-92F57EAFAB3A}"/>
              </a:ext>
            </a:extLst>
          </p:cNvPr>
          <p:cNvSpPr>
            <a:spLocks noGrp="1"/>
          </p:cNvSpPr>
          <p:nvPr>
            <p:ph idx="1"/>
          </p:nvPr>
        </p:nvSpPr>
        <p:spPr>
          <a:xfrm>
            <a:off x="404733" y="1120566"/>
            <a:ext cx="11377535" cy="5340195"/>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Density functional theory (DFT) has achieved great success in chemistry and physics, due in large part to improvements in the necessarily approximate </a:t>
            </a:r>
            <a:r>
              <a:rPr lang="en-US" dirty="0">
                <a:highlight>
                  <a:srgbClr val="FFFF00"/>
                </a:highlight>
                <a:latin typeface="Tahoma" panose="020B0604030504040204" pitchFamily="34" charset="0"/>
                <a:ea typeface="Tahoma" panose="020B0604030504040204" pitchFamily="34" charset="0"/>
                <a:cs typeface="Tahoma" panose="020B0604030504040204" pitchFamily="34" charset="0"/>
              </a:rPr>
              <a:t>exchange–correlation functionals</a:t>
            </a:r>
            <a:r>
              <a:rPr lang="en-US" dirty="0">
                <a:latin typeface="Tahoma" panose="020B0604030504040204" pitchFamily="34" charset="0"/>
                <a:ea typeface="Tahoma" panose="020B0604030504040204" pitchFamily="34" charset="0"/>
                <a:cs typeface="Tahoma" panose="020B0604030504040204" pitchFamily="34" charset="0"/>
              </a:rPr>
              <a:t>. </a:t>
            </a:r>
          </a:p>
          <a:p>
            <a:pPr marL="0" indent="0" algn="just">
              <a:buNone/>
            </a:pPr>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dirty="0">
                <a:latin typeface="Tahoma" panose="020B0604030504040204" pitchFamily="34" charset="0"/>
                <a:ea typeface="Tahoma" panose="020B0604030504040204" pitchFamily="34" charset="0"/>
                <a:cs typeface="Tahoma" panose="020B0604030504040204" pitchFamily="34" charset="0"/>
              </a:rPr>
              <a:t>In modern exchange–correlation functionals, the electronic energy per unit volume may depend on several properties or functionals of the electron density, both local (for example, spin densities, their gradients, and local spin kinetic energy densities) and nonlocal (such as Hartree–Fock exchange).</a:t>
            </a:r>
          </a:p>
        </p:txBody>
      </p:sp>
      <p:sp>
        <p:nvSpPr>
          <p:cNvPr id="10" name="TextBox 9">
            <a:extLst>
              <a:ext uri="{FF2B5EF4-FFF2-40B4-BE49-F238E27FC236}">
                <a16:creationId xmlns:a16="http://schemas.microsoft.com/office/drawing/2014/main" id="{CE9ACD61-13B9-A2F0-C86F-8470342F3DF0}"/>
              </a:ext>
            </a:extLst>
          </p:cNvPr>
          <p:cNvSpPr txBox="1"/>
          <p:nvPr/>
        </p:nvSpPr>
        <p:spPr>
          <a:xfrm>
            <a:off x="688299" y="5552768"/>
            <a:ext cx="10515600" cy="369332"/>
          </a:xfrm>
          <a:prstGeom prst="rect">
            <a:avLst/>
          </a:prstGeom>
          <a:noFill/>
        </p:spPr>
        <p:txBody>
          <a:bodyPr wrap="square" rtlCol="0">
            <a:spAutoFit/>
          </a:bodyPr>
          <a:lstStyle/>
          <a:p>
            <a:pPr algn="ctr"/>
            <a:r>
              <a:rPr lang="en-US" dirty="0">
                <a:latin typeface="Tahoma" panose="020B0604030504040204" pitchFamily="34" charset="0"/>
                <a:ea typeface="Tahoma" panose="020B0604030504040204" pitchFamily="34" charset="0"/>
                <a:cs typeface="Tahoma" panose="020B0604030504040204" pitchFamily="34" charset="0"/>
              </a:rPr>
              <a:t>Perdew, J. </a:t>
            </a:r>
            <a:r>
              <a:rPr lang="en-US" i="1" dirty="0">
                <a:latin typeface="Tahoma" panose="020B0604030504040204" pitchFamily="34" charset="0"/>
                <a:ea typeface="Tahoma" panose="020B0604030504040204" pitchFamily="34" charset="0"/>
                <a:cs typeface="Tahoma" panose="020B0604030504040204" pitchFamily="34" charset="0"/>
              </a:rPr>
              <a:t>P. Phys. Rev. B </a:t>
            </a:r>
            <a:r>
              <a:rPr lang="en-US" b="1" dirty="0">
                <a:latin typeface="Tahoma" panose="020B0604030504040204" pitchFamily="34" charset="0"/>
                <a:ea typeface="Tahoma" panose="020B0604030504040204" pitchFamily="34" charset="0"/>
                <a:cs typeface="Tahoma" panose="020B0604030504040204" pitchFamily="34" charset="0"/>
              </a:rPr>
              <a:t>1986</a:t>
            </a:r>
            <a:r>
              <a:rPr lang="en-US" dirty="0">
                <a:latin typeface="Tahoma" panose="020B0604030504040204" pitchFamily="34" charset="0"/>
                <a:ea typeface="Tahoma" panose="020B0604030504040204" pitchFamily="34" charset="0"/>
                <a:cs typeface="Tahoma" panose="020B0604030504040204" pitchFamily="34" charset="0"/>
              </a:rPr>
              <a:t>, 33, 8822– 8824</a:t>
            </a:r>
          </a:p>
        </p:txBody>
      </p:sp>
    </p:spTree>
    <p:extLst>
      <p:ext uri="{BB962C8B-B14F-4D97-AF65-F5344CB8AC3E}">
        <p14:creationId xmlns:p14="http://schemas.microsoft.com/office/powerpoint/2010/main" val="715068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081" name="Arc 3080">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083" name="Freeform: Shape 3082">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4" name="Picture 2" descr="Jacob's ladder of density functional approximations. | Download Scientific  Diagram">
            <a:extLst>
              <a:ext uri="{FF2B5EF4-FFF2-40B4-BE49-F238E27FC236}">
                <a16:creationId xmlns:a16="http://schemas.microsoft.com/office/drawing/2014/main" id="{750C617D-CA5D-DCBC-FFB3-BF38FFC1B73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6377" y="946260"/>
            <a:ext cx="4666345" cy="359388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6CFC185-2E7F-9D36-B3AC-8E5361DA2EAA}"/>
              </a:ext>
            </a:extLst>
          </p:cNvPr>
          <p:cNvSpPr>
            <a:spLocks noGrp="1"/>
          </p:cNvSpPr>
          <p:nvPr>
            <p:ph idx="1"/>
          </p:nvPr>
        </p:nvSpPr>
        <p:spPr>
          <a:xfrm>
            <a:off x="5111449" y="745760"/>
            <a:ext cx="6430977" cy="4959990"/>
          </a:xfrm>
        </p:spPr>
        <p:txBody>
          <a:bodyPr>
            <a:normAutofit/>
          </a:bodyPr>
          <a:lstStyle/>
          <a:p>
            <a:pPr algn="just"/>
            <a:r>
              <a:rPr lang="en-US" sz="2400" dirty="0">
                <a:latin typeface="Tahoma" panose="020B0604030504040204" pitchFamily="34" charset="0"/>
                <a:ea typeface="Tahoma" panose="020B0604030504040204" pitchFamily="34" charset="0"/>
                <a:cs typeface="Tahoma" panose="020B0604030504040204" pitchFamily="34" charset="0"/>
              </a:rPr>
              <a:t>Most functionals, depending on only the spin densities and their gradients, are so-called generalised gradient approximations (GGAs). </a:t>
            </a:r>
          </a:p>
          <a:p>
            <a:pPr algn="just"/>
            <a:r>
              <a:rPr lang="en-US" sz="2400" dirty="0">
                <a:latin typeface="Tahoma" panose="020B0604030504040204" pitchFamily="34" charset="0"/>
                <a:ea typeface="Tahoma" panose="020B0604030504040204" pitchFamily="34" charset="0"/>
                <a:cs typeface="Tahoma" panose="020B0604030504040204" pitchFamily="34" charset="0"/>
              </a:rPr>
              <a:t>Adding dependence on the local spin kinetic energy densities yields meta-GGAs. </a:t>
            </a:r>
          </a:p>
          <a:p>
            <a:pPr algn="just"/>
            <a:r>
              <a:rPr lang="en-US" sz="2400" dirty="0">
                <a:latin typeface="Tahoma" panose="020B0604030504040204" pitchFamily="34" charset="0"/>
                <a:ea typeface="Tahoma" panose="020B0604030504040204" pitchFamily="34" charset="0"/>
                <a:cs typeface="Tahoma" panose="020B0604030504040204" pitchFamily="34" charset="0"/>
              </a:rPr>
              <a:t>Adding dependence on Hartree–Fock exchange yields hybrid functionals (which are sometimes also called hyper-GGA)</a:t>
            </a:r>
          </a:p>
          <a:p>
            <a:pPr algn="just"/>
            <a:r>
              <a:rPr lang="en-US" sz="2400" dirty="0">
                <a:latin typeface="Tahoma" panose="020B0604030504040204" pitchFamily="34" charset="0"/>
                <a:ea typeface="Tahoma" panose="020B0604030504040204" pitchFamily="34" charset="0"/>
                <a:cs typeface="Tahoma" panose="020B0604030504040204" pitchFamily="34" charset="0"/>
              </a:rPr>
              <a:t>Adding a dependence on unoccupied orbitals yields fifth-rung functionals</a:t>
            </a:r>
          </a:p>
        </p:txBody>
      </p:sp>
      <p:sp>
        <p:nvSpPr>
          <p:cNvPr id="4" name="TextBox 3">
            <a:extLst>
              <a:ext uri="{FF2B5EF4-FFF2-40B4-BE49-F238E27FC236}">
                <a16:creationId xmlns:a16="http://schemas.microsoft.com/office/drawing/2014/main" id="{542BB58D-F921-4DED-55E5-17363A414792}"/>
              </a:ext>
            </a:extLst>
          </p:cNvPr>
          <p:cNvSpPr txBox="1"/>
          <p:nvPr/>
        </p:nvSpPr>
        <p:spPr>
          <a:xfrm>
            <a:off x="1843791" y="5855714"/>
            <a:ext cx="9203960" cy="677108"/>
          </a:xfrm>
          <a:prstGeom prst="rect">
            <a:avLst/>
          </a:prstGeom>
          <a:noFill/>
        </p:spPr>
        <p:txBody>
          <a:bodyPr wrap="square" rtlCol="0">
            <a:spAutoFit/>
          </a:bodyPr>
          <a:lstStyle/>
          <a:p>
            <a:pPr algn="ctr"/>
            <a:r>
              <a:rPr lang="nl-NL" sz="2000" dirty="0">
                <a:latin typeface="Tahoma" panose="020B0604030504040204" pitchFamily="34" charset="0"/>
                <a:ea typeface="Tahoma" panose="020B0604030504040204" pitchFamily="34" charset="0"/>
                <a:cs typeface="Tahoma" panose="020B0604030504040204" pitchFamily="34" charset="0"/>
              </a:rPr>
              <a:t>Perdew, J. P.; Schmidt, K. AIP Conf. Proc. </a:t>
            </a:r>
            <a:r>
              <a:rPr lang="nl-NL" sz="2000" b="1" dirty="0">
                <a:latin typeface="Tahoma" panose="020B0604030504040204" pitchFamily="34" charset="0"/>
                <a:ea typeface="Tahoma" panose="020B0604030504040204" pitchFamily="34" charset="0"/>
                <a:cs typeface="Tahoma" panose="020B0604030504040204" pitchFamily="34" charset="0"/>
              </a:rPr>
              <a:t>2001</a:t>
            </a:r>
            <a:r>
              <a:rPr lang="nl-NL" sz="2000" dirty="0">
                <a:latin typeface="Tahoma" panose="020B0604030504040204" pitchFamily="34" charset="0"/>
                <a:ea typeface="Tahoma" panose="020B0604030504040204" pitchFamily="34" charset="0"/>
                <a:cs typeface="Tahoma" panose="020B0604030504040204" pitchFamily="34" charset="0"/>
              </a:rPr>
              <a:t>, 577, 1– 202</a:t>
            </a:r>
          </a:p>
          <a:p>
            <a:endParaRPr lang="en-US" dirty="0"/>
          </a:p>
        </p:txBody>
      </p:sp>
    </p:spTree>
    <p:extLst>
      <p:ext uri="{BB962C8B-B14F-4D97-AF65-F5344CB8AC3E}">
        <p14:creationId xmlns:p14="http://schemas.microsoft.com/office/powerpoint/2010/main" val="2037098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D8082A-BD92-D4D0-D2DA-792C23B94B6D}"/>
              </a:ext>
            </a:extLst>
          </p:cNvPr>
          <p:cNvSpPr>
            <a:spLocks noGrp="1"/>
          </p:cNvSpPr>
          <p:nvPr>
            <p:ph idx="1"/>
          </p:nvPr>
        </p:nvSpPr>
        <p:spPr>
          <a:xfrm>
            <a:off x="389744" y="389744"/>
            <a:ext cx="11452486" cy="5787219"/>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Nevertheless, there is considerable interest in functionals that depend only on the spin densities and their gradients. </a:t>
            </a:r>
          </a:p>
          <a:p>
            <a:pPr algn="just"/>
            <a:r>
              <a:rPr lang="en-US" dirty="0">
                <a:latin typeface="Tahoma" panose="020B0604030504040204" pitchFamily="34" charset="0"/>
                <a:ea typeface="Tahoma" panose="020B0604030504040204" pitchFamily="34" charset="0"/>
                <a:cs typeface="Tahoma" panose="020B0604030504040204" pitchFamily="34" charset="0"/>
              </a:rPr>
              <a:t>Fabiano et al., summarized “The majority of practical DFT applications are based on GGAs and hybrid functionals, which provide the best compromise between accuracy and computational effort. </a:t>
            </a:r>
          </a:p>
          <a:p>
            <a:pPr algn="just"/>
            <a:r>
              <a:rPr lang="en-US" dirty="0">
                <a:latin typeface="Tahoma" panose="020B0604030504040204" pitchFamily="34" charset="0"/>
                <a:ea typeface="Tahoma" panose="020B0604030504040204" pitchFamily="34" charset="0"/>
                <a:cs typeface="Tahoma" panose="020B0604030504040204" pitchFamily="34" charset="0"/>
              </a:rPr>
              <a:t>GGA functionals provide an efficient tool for studying large systems (e.g., in biology and solid-state physics) and still outperform hybrid functionals for organometallic and transition metal complexes. </a:t>
            </a:r>
          </a:p>
          <a:p>
            <a:pPr algn="just"/>
            <a:r>
              <a:rPr lang="en-US" dirty="0">
                <a:latin typeface="Tahoma" panose="020B0604030504040204" pitchFamily="34" charset="0"/>
                <a:ea typeface="Tahoma" panose="020B0604030504040204" pitchFamily="34" charset="0"/>
                <a:cs typeface="Tahoma" panose="020B0604030504040204" pitchFamily="34" charset="0"/>
              </a:rPr>
              <a:t>In addition, they attract basic theoretical interest because they constitute the basis on which meta-GGA, hyper-GGA, and hybrid functionals are constructed</a:t>
            </a:r>
          </a:p>
        </p:txBody>
      </p:sp>
      <p:sp>
        <p:nvSpPr>
          <p:cNvPr id="5" name="TextBox 4">
            <a:extLst>
              <a:ext uri="{FF2B5EF4-FFF2-40B4-BE49-F238E27FC236}">
                <a16:creationId xmlns:a16="http://schemas.microsoft.com/office/drawing/2014/main" id="{C61D81A2-4444-D21C-E0B9-98101783899A}"/>
              </a:ext>
            </a:extLst>
          </p:cNvPr>
          <p:cNvSpPr txBox="1"/>
          <p:nvPr/>
        </p:nvSpPr>
        <p:spPr>
          <a:xfrm>
            <a:off x="644577" y="5544926"/>
            <a:ext cx="10628026" cy="923330"/>
          </a:xfrm>
          <a:prstGeom prst="rect">
            <a:avLst/>
          </a:prstGeom>
          <a:noFill/>
        </p:spPr>
        <p:txBody>
          <a:bodyPr wrap="square" rtlCol="0">
            <a:spAutoFit/>
          </a:bodyPr>
          <a:lstStyle/>
          <a:p>
            <a:pPr algn="ctr"/>
            <a:br>
              <a:rPr lang="it-IT" dirty="0"/>
            </a:br>
            <a:r>
              <a:rPr lang="it-IT" dirty="0">
                <a:latin typeface="Tahoma" panose="020B0604030504040204" pitchFamily="34" charset="0"/>
                <a:ea typeface="Tahoma" panose="020B0604030504040204" pitchFamily="34" charset="0"/>
                <a:cs typeface="Tahoma" panose="020B0604030504040204" pitchFamily="34" charset="0"/>
              </a:rPr>
              <a:t>Fabiano, E.; Constantin, L. A.; Della Sala, F. </a:t>
            </a:r>
            <a:r>
              <a:rPr lang="it-IT" i="1" dirty="0">
                <a:latin typeface="Tahoma" panose="020B0604030504040204" pitchFamily="34" charset="0"/>
                <a:ea typeface="Tahoma" panose="020B0604030504040204" pitchFamily="34" charset="0"/>
                <a:cs typeface="Tahoma" panose="020B0604030504040204" pitchFamily="34" charset="0"/>
              </a:rPr>
              <a:t>J. Chem. Theory Comput</a:t>
            </a:r>
            <a:r>
              <a:rPr lang="it-IT" dirty="0">
                <a:latin typeface="Tahoma" panose="020B0604030504040204" pitchFamily="34" charset="0"/>
                <a:ea typeface="Tahoma" panose="020B0604030504040204" pitchFamily="34" charset="0"/>
                <a:cs typeface="Tahoma" panose="020B0604030504040204" pitchFamily="34" charset="0"/>
              </a:rPr>
              <a:t>. </a:t>
            </a:r>
            <a:r>
              <a:rPr lang="it-IT" b="1" dirty="0">
                <a:latin typeface="Tahoma" panose="020B0604030504040204" pitchFamily="34" charset="0"/>
                <a:ea typeface="Tahoma" panose="020B0604030504040204" pitchFamily="34" charset="0"/>
                <a:cs typeface="Tahoma" panose="020B0604030504040204" pitchFamily="34" charset="0"/>
              </a:rPr>
              <a:t>2011</a:t>
            </a:r>
            <a:r>
              <a:rPr lang="it-IT" dirty="0">
                <a:latin typeface="Tahoma" panose="020B0604030504040204" pitchFamily="34" charset="0"/>
                <a:ea typeface="Tahoma" panose="020B0604030504040204" pitchFamily="34" charset="0"/>
                <a:cs typeface="Tahoma" panose="020B0604030504040204" pitchFamily="34" charset="0"/>
              </a:rPr>
              <a:t>, 7, 3548– 35593</a:t>
            </a:r>
          </a:p>
          <a:p>
            <a:endParaRPr lang="en-US" dirty="0"/>
          </a:p>
        </p:txBody>
      </p:sp>
    </p:spTree>
    <p:extLst>
      <p:ext uri="{BB962C8B-B14F-4D97-AF65-F5344CB8AC3E}">
        <p14:creationId xmlns:p14="http://schemas.microsoft.com/office/powerpoint/2010/main" val="3609233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55251D-D353-EF71-3EC5-8AD9D224D34E}"/>
              </a:ext>
            </a:extLst>
          </p:cNvPr>
          <p:cNvSpPr>
            <a:spLocks noGrp="1"/>
          </p:cNvSpPr>
          <p:nvPr>
            <p:ph type="title"/>
          </p:nvPr>
        </p:nvSpPr>
        <p:spPr>
          <a:xfrm>
            <a:off x="533872" y="254833"/>
            <a:ext cx="7271942" cy="1079292"/>
          </a:xfrm>
        </p:spPr>
        <p:txBody>
          <a:bodyPr anchor="b">
            <a:normAutofit fontScale="90000"/>
          </a:bodyPr>
          <a:lstStyle/>
          <a:p>
            <a:pPr algn="ctr"/>
            <a:r>
              <a:rPr lang="en-US" sz="3400" b="1" dirty="0">
                <a:latin typeface="Tahoma" panose="020B0604030504040204" pitchFamily="34" charset="0"/>
                <a:ea typeface="Tahoma" panose="020B0604030504040204" pitchFamily="34" charset="0"/>
                <a:cs typeface="Tahoma" panose="020B0604030504040204" pitchFamily="34" charset="0"/>
              </a:rPr>
              <a:t>Electronic Structure Path: Molecular or Quantum Mechanics</a:t>
            </a:r>
          </a:p>
        </p:txBody>
      </p:sp>
      <p:sp>
        <p:nvSpPr>
          <p:cNvPr id="103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322E5F7-3605-D78A-C1AF-05C2DCE667DE}"/>
              </a:ext>
            </a:extLst>
          </p:cNvPr>
          <p:cNvSpPr>
            <a:spLocks noGrp="1"/>
          </p:cNvSpPr>
          <p:nvPr>
            <p:ph idx="1"/>
          </p:nvPr>
        </p:nvSpPr>
        <p:spPr>
          <a:xfrm>
            <a:off x="308582" y="1481927"/>
            <a:ext cx="7612436" cy="4873903"/>
          </a:xfrm>
        </p:spPr>
        <p:txBody>
          <a:bodyPr>
            <a:noAutofit/>
          </a:bodyPr>
          <a:lstStyle/>
          <a:p>
            <a:pPr algn="just"/>
            <a:r>
              <a:rPr lang="en-US" sz="2600" dirty="0">
                <a:latin typeface="Tahoma" panose="020B0604030504040204" pitchFamily="34" charset="0"/>
                <a:ea typeface="Tahoma" panose="020B0604030504040204" pitchFamily="34" charset="0"/>
                <a:cs typeface="Tahoma" panose="020B0604030504040204" pitchFamily="34" charset="0"/>
              </a:rPr>
              <a:t>Molecular mechanics uses classical physics to simulate molecular systems, treating atoms as balls connected by springs (bonds). </a:t>
            </a:r>
          </a:p>
          <a:p>
            <a:pPr algn="just"/>
            <a:r>
              <a:rPr lang="en-US" sz="2600" dirty="0">
                <a:latin typeface="Tahoma" panose="020B0604030504040204" pitchFamily="34" charset="0"/>
                <a:ea typeface="Tahoma" panose="020B0604030504040204" pitchFamily="34" charset="0"/>
                <a:cs typeface="Tahoma" panose="020B0604030504040204" pitchFamily="34" charset="0"/>
              </a:rPr>
              <a:t>It predicts molecular structures, properties, and dynamics by calculating the potential energy based on a force field, which models interactions like bond stretching, angle bending, and non-bonded forces. </a:t>
            </a:r>
          </a:p>
          <a:p>
            <a:pPr algn="just"/>
            <a:r>
              <a:rPr lang="en-US" sz="2600" dirty="0">
                <a:latin typeface="Tahoma" panose="020B0604030504040204" pitchFamily="34" charset="0"/>
                <a:ea typeface="Tahoma" panose="020B0604030504040204" pitchFamily="34" charset="0"/>
                <a:cs typeface="Tahoma" panose="020B0604030504040204" pitchFamily="34" charset="0"/>
              </a:rPr>
              <a:t>This method is computationally efficient and is used to study large molecules and their interactions, though it is not accurate for reactions involving breaking covalent bonds unless a reactive force field is used</a:t>
            </a:r>
          </a:p>
        </p:txBody>
      </p:sp>
      <p:pic>
        <p:nvPicPr>
          <p:cNvPr id="1026" name="Picture 2" descr="what is the happiness and what is path to happiness?">
            <a:extLst>
              <a:ext uri="{FF2B5EF4-FFF2-40B4-BE49-F238E27FC236}">
                <a16:creationId xmlns:a16="http://schemas.microsoft.com/office/drawing/2014/main" id="{FED2B180-AB61-683D-CDA0-665E773AB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980" r="27600"/>
          <a:stretch>
            <a:fillRect/>
          </a:stretch>
        </p:blipFill>
        <p:spPr bwMode="auto">
          <a:xfrm>
            <a:off x="7937735" y="57173"/>
            <a:ext cx="4119296" cy="4108283"/>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265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070ED3-2BB5-146E-6670-51A928C32488}"/>
              </a:ext>
            </a:extLst>
          </p:cNvPr>
          <p:cNvSpPr>
            <a:spLocks noGrp="1"/>
          </p:cNvSpPr>
          <p:nvPr>
            <p:ph idx="1"/>
          </p:nvPr>
        </p:nvSpPr>
        <p:spPr>
          <a:xfrm>
            <a:off x="324787" y="989351"/>
            <a:ext cx="11542426" cy="5546360"/>
          </a:xfrm>
        </p:spPr>
        <p:txBody>
          <a:bodyPr>
            <a:normAutofit/>
          </a:bodyPr>
          <a:lstStyle/>
          <a:p>
            <a:pPr algn="just"/>
            <a:r>
              <a:rPr lang="en-US" dirty="0">
                <a:latin typeface="Tahoma" panose="020B0604030504040204" pitchFamily="34" charset="0"/>
                <a:ea typeface="Tahoma" panose="020B0604030504040204" pitchFamily="34" charset="0"/>
                <a:cs typeface="Tahoma" panose="020B0604030504040204" pitchFamily="34" charset="0"/>
              </a:rPr>
              <a:t>Self-interaction error (SIE) is one of the major sources of error in most approximate exchange-correlation functionals for Kohn–Sham density-functional theory (KS-DFT)</a:t>
            </a:r>
          </a:p>
          <a:p>
            <a:pPr algn="just"/>
            <a:r>
              <a:rPr lang="en-US" dirty="0">
                <a:latin typeface="Tahoma" panose="020B0604030504040204" pitchFamily="34" charset="0"/>
                <a:ea typeface="Tahoma" panose="020B0604030504040204" pitchFamily="34" charset="0"/>
                <a:cs typeface="Tahoma" panose="020B0604030504040204" pitchFamily="34" charset="0"/>
              </a:rPr>
              <a:t> It is large with all local exchange-correlation functionals and with some hybrid functionals.</a:t>
            </a:r>
          </a:p>
          <a:p>
            <a:pPr algn="just"/>
            <a:r>
              <a:rPr lang="en-US" dirty="0">
                <a:latin typeface="Tahoma" panose="020B0604030504040204" pitchFamily="34" charset="0"/>
                <a:ea typeface="Tahoma" panose="020B0604030504040204" pitchFamily="34" charset="0"/>
                <a:cs typeface="Tahoma" panose="020B0604030504040204" pitchFamily="34" charset="0"/>
              </a:rPr>
              <a:t>SIE is an error in density functional approximations (DFAs) where an electron incorrectly interacts with itself through the Coulomb and exchange-correlation potentials. </a:t>
            </a:r>
          </a:p>
          <a:p>
            <a:pPr algn="just"/>
            <a:r>
              <a:rPr lang="en-US" dirty="0">
                <a:latin typeface="Tahoma" panose="020B0604030504040204" pitchFamily="34" charset="0"/>
                <a:ea typeface="Tahoma" panose="020B0604030504040204" pitchFamily="34" charset="0"/>
                <a:cs typeface="Tahoma" panose="020B0604030504040204" pitchFamily="34" charset="0"/>
              </a:rPr>
              <a:t>This leads to inaccurate results in calculations, particularly with electron removal energies, molecular dissociation energies, and the prediction of transition states.</a:t>
            </a:r>
          </a:p>
          <a:p>
            <a:pPr marL="0" indent="0" algn="just">
              <a:buNone/>
            </a:pP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itle 1">
            <a:extLst>
              <a:ext uri="{FF2B5EF4-FFF2-40B4-BE49-F238E27FC236}">
                <a16:creationId xmlns:a16="http://schemas.microsoft.com/office/drawing/2014/main" id="{C0C04002-D4FB-9770-A2E3-B994E445E0FB}"/>
              </a:ext>
            </a:extLst>
          </p:cNvPr>
          <p:cNvSpPr>
            <a:spLocks noGrp="1"/>
          </p:cNvSpPr>
          <p:nvPr>
            <p:ph type="title"/>
          </p:nvPr>
        </p:nvSpPr>
        <p:spPr>
          <a:xfrm>
            <a:off x="838200" y="215224"/>
            <a:ext cx="10515600" cy="669196"/>
          </a:xfrm>
        </p:spPr>
        <p:txBody>
          <a:bodyPr>
            <a:noAutofit/>
          </a:bodyPr>
          <a:lstStyle/>
          <a:p>
            <a:pPr algn="ctr"/>
            <a:r>
              <a:rPr lang="en-US" b="1" dirty="0">
                <a:latin typeface="Tahoma" panose="020B0604030504040204" pitchFamily="34" charset="0"/>
                <a:ea typeface="Tahoma" panose="020B0604030504040204" pitchFamily="34" charset="0"/>
                <a:cs typeface="Tahoma" panose="020B0604030504040204" pitchFamily="34" charset="0"/>
              </a:rPr>
              <a:t>Limitations</a:t>
            </a:r>
          </a:p>
        </p:txBody>
      </p:sp>
    </p:spTree>
    <p:extLst>
      <p:ext uri="{BB962C8B-B14F-4D97-AF65-F5344CB8AC3E}">
        <p14:creationId xmlns:p14="http://schemas.microsoft.com/office/powerpoint/2010/main" val="3462698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45F64D-858A-77FA-53EC-34CBAECEFBD3}"/>
              </a:ext>
            </a:extLst>
          </p:cNvPr>
          <p:cNvSpPr>
            <a:spLocks noGrp="1"/>
          </p:cNvSpPr>
          <p:nvPr>
            <p:ph idx="1"/>
          </p:nvPr>
        </p:nvSpPr>
        <p:spPr>
          <a:xfrm>
            <a:off x="403484" y="506490"/>
            <a:ext cx="11528685" cy="5849340"/>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The exact form of the exchange-correlation functional is unknown, and the accuracy of the results depends entirely on the chosen approximation.</a:t>
            </a:r>
          </a:p>
          <a:p>
            <a:pPr algn="just"/>
            <a:r>
              <a:rPr lang="en-US" dirty="0">
                <a:latin typeface="Tahoma" panose="020B0604030504040204" pitchFamily="34" charset="0"/>
                <a:ea typeface="Tahoma" panose="020B0604030504040204" pitchFamily="34" charset="0"/>
                <a:cs typeface="Tahoma" panose="020B0604030504040204" pitchFamily="34" charset="0"/>
              </a:rPr>
              <a:t>Can struggle with systems that involve strong electron correlation or van der Waals forces, although newer functionals address these issues with varying success.</a:t>
            </a:r>
          </a:p>
          <a:p>
            <a:pPr algn="just"/>
            <a:r>
              <a:rPr lang="en-US" dirty="0">
                <a:latin typeface="Tahoma" panose="020B0604030504040204" pitchFamily="34" charset="0"/>
                <a:ea typeface="Tahoma" panose="020B0604030504040204" pitchFamily="34" charset="0"/>
                <a:cs typeface="Tahoma" panose="020B0604030504040204" pitchFamily="34" charset="0"/>
              </a:rPr>
              <a:t>Note that solid-state physicists are often more interested in lattice constants than in cohesive energies, and chemists are often looking more for improved performance on energies than on structural parameters</a:t>
            </a:r>
          </a:p>
          <a:p>
            <a:pPr algn="just"/>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326351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AABA8-FCC0-5F4D-F22F-0B538A799A47}"/>
              </a:ext>
            </a:extLst>
          </p:cNvPr>
          <p:cNvSpPr>
            <a:spLocks noGrp="1"/>
          </p:cNvSpPr>
          <p:nvPr>
            <p:ph type="title"/>
          </p:nvPr>
        </p:nvSpPr>
        <p:spPr>
          <a:xfrm>
            <a:off x="838200" y="286478"/>
            <a:ext cx="10515600" cy="789118"/>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BASIS SETS</a:t>
            </a:r>
          </a:p>
        </p:txBody>
      </p:sp>
      <p:sp>
        <p:nvSpPr>
          <p:cNvPr id="3" name="Content Placeholder 2">
            <a:extLst>
              <a:ext uri="{FF2B5EF4-FFF2-40B4-BE49-F238E27FC236}">
                <a16:creationId xmlns:a16="http://schemas.microsoft.com/office/drawing/2014/main" id="{2310F0C4-D3F6-55EB-7125-65914D4A288F}"/>
              </a:ext>
            </a:extLst>
          </p:cNvPr>
          <p:cNvSpPr>
            <a:spLocks noGrp="1"/>
          </p:cNvSpPr>
          <p:nvPr>
            <p:ph idx="1"/>
          </p:nvPr>
        </p:nvSpPr>
        <p:spPr>
          <a:xfrm>
            <a:off x="404734" y="1229193"/>
            <a:ext cx="11472473" cy="5342329"/>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In electronic structure calculations, a </a:t>
            </a:r>
            <a:r>
              <a:rPr lang="en-US" b="1" dirty="0">
                <a:latin typeface="Tahoma" panose="020B0604030504040204" pitchFamily="34" charset="0"/>
                <a:ea typeface="Tahoma" panose="020B0604030504040204" pitchFamily="34" charset="0"/>
                <a:cs typeface="Tahoma" panose="020B0604030504040204" pitchFamily="34" charset="0"/>
              </a:rPr>
              <a:t>basis set</a:t>
            </a:r>
            <a:r>
              <a:rPr lang="en-US" dirty="0">
                <a:latin typeface="Tahoma" panose="020B0604030504040204" pitchFamily="34" charset="0"/>
                <a:ea typeface="Tahoma" panose="020B0604030504040204" pitchFamily="34" charset="0"/>
                <a:cs typeface="Tahoma" panose="020B0604030504040204" pitchFamily="34" charset="0"/>
              </a:rPr>
              <a:t> is a set of mathematical functions, typically atomic orbitals, used to create molecular orbitals.</a:t>
            </a:r>
          </a:p>
          <a:p>
            <a:pPr algn="just"/>
            <a:r>
              <a:rPr lang="en-US" dirty="0">
                <a:latin typeface="Tahoma" panose="020B0604030504040204" pitchFamily="34" charset="0"/>
                <a:ea typeface="Tahoma" panose="020B0604030504040204" pitchFamily="34" charset="0"/>
                <a:cs typeface="Tahoma" panose="020B0604030504040204" pitchFamily="34" charset="0"/>
              </a:rPr>
              <a:t>By combining these functions in a linear combination, the electronic structure of a molecule can be approximated, providing a way to solve the Schrödinger equation. </a:t>
            </a:r>
          </a:p>
          <a:p>
            <a:pPr algn="just"/>
            <a:r>
              <a:rPr lang="en-US" dirty="0">
                <a:latin typeface="Tahoma" panose="020B0604030504040204" pitchFamily="34" charset="0"/>
                <a:ea typeface="Tahoma" panose="020B0604030504040204" pitchFamily="34" charset="0"/>
                <a:cs typeface="Tahoma" panose="020B0604030504040204" pitchFamily="34" charset="0"/>
              </a:rPr>
              <a:t>The choice of basis set is crucial as it determines the accuracy of the calculation, with more complex sets offering higher precision but at a greater computational cost. </a:t>
            </a:r>
          </a:p>
        </p:txBody>
      </p:sp>
    </p:spTree>
    <p:extLst>
      <p:ext uri="{BB962C8B-B14F-4D97-AF65-F5344CB8AC3E}">
        <p14:creationId xmlns:p14="http://schemas.microsoft.com/office/powerpoint/2010/main" val="2589512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6C66-4A3E-D9B2-777C-FD832C2C4D79}"/>
              </a:ext>
            </a:extLst>
          </p:cNvPr>
          <p:cNvSpPr>
            <a:spLocks noGrp="1"/>
          </p:cNvSpPr>
          <p:nvPr>
            <p:ph type="title"/>
          </p:nvPr>
        </p:nvSpPr>
        <p:spPr>
          <a:xfrm>
            <a:off x="838200" y="245204"/>
            <a:ext cx="10515600" cy="594245"/>
          </a:xfrm>
        </p:spPr>
        <p:txBody>
          <a:bodyPr>
            <a:normAutofit fontScale="90000"/>
          </a:bodyPr>
          <a:lstStyle/>
          <a:p>
            <a:pPr algn="ctr"/>
            <a:r>
              <a:rPr lang="en-US" b="1" dirty="0">
                <a:latin typeface="Tahoma" panose="020B0604030504040204" pitchFamily="34" charset="0"/>
                <a:ea typeface="Tahoma" panose="020B0604030504040204" pitchFamily="34" charset="0"/>
                <a:cs typeface="Tahoma" panose="020B0604030504040204" pitchFamily="34" charset="0"/>
              </a:rPr>
              <a:t>KEY CONCEPTS</a:t>
            </a:r>
          </a:p>
        </p:txBody>
      </p:sp>
      <p:sp>
        <p:nvSpPr>
          <p:cNvPr id="3" name="Content Placeholder 2">
            <a:extLst>
              <a:ext uri="{FF2B5EF4-FFF2-40B4-BE49-F238E27FC236}">
                <a16:creationId xmlns:a16="http://schemas.microsoft.com/office/drawing/2014/main" id="{BA1072B6-1C27-A471-DA9A-D4A7B027BBFC}"/>
              </a:ext>
            </a:extLst>
          </p:cNvPr>
          <p:cNvSpPr>
            <a:spLocks noGrp="1"/>
          </p:cNvSpPr>
          <p:nvPr>
            <p:ph idx="1"/>
          </p:nvPr>
        </p:nvSpPr>
        <p:spPr>
          <a:xfrm>
            <a:off x="329784" y="974362"/>
            <a:ext cx="11572406" cy="5202602"/>
          </a:xfrm>
        </p:spPr>
        <p:txBody>
          <a:bodyPr>
            <a:normAutofit lnSpcReduction="10000"/>
          </a:bodyPr>
          <a:lstStyle/>
          <a:p>
            <a:pPr algn="just"/>
            <a:r>
              <a:rPr lang="en-US" b="1" dirty="0">
                <a:latin typeface="Tahoma" panose="020B0604030504040204" pitchFamily="34" charset="0"/>
                <a:ea typeface="Tahoma" panose="020B0604030504040204" pitchFamily="34" charset="0"/>
                <a:cs typeface="Tahoma" panose="020B0604030504040204" pitchFamily="34" charset="0"/>
              </a:rPr>
              <a:t>LCAO-MO</a:t>
            </a:r>
            <a:r>
              <a:rPr lang="en-US" dirty="0">
                <a:latin typeface="Tahoma" panose="020B0604030504040204" pitchFamily="34" charset="0"/>
                <a:ea typeface="Tahoma" panose="020B0604030504040204" pitchFamily="34" charset="0"/>
                <a:cs typeface="Tahoma" panose="020B0604030504040204" pitchFamily="34" charset="0"/>
              </a:rPr>
              <a:t>: The principle that molecular orbitals are formed by combining atomic orbitals</a:t>
            </a:r>
          </a:p>
          <a:p>
            <a:pPr marL="0" indent="0" algn="just">
              <a:buNone/>
            </a:pPr>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b="1" dirty="0">
                <a:latin typeface="Tahoma" panose="020B0604030504040204" pitchFamily="34" charset="0"/>
                <a:ea typeface="Tahoma" panose="020B0604030504040204" pitchFamily="34" charset="0"/>
                <a:cs typeface="Tahoma" panose="020B0604030504040204" pitchFamily="34" charset="0"/>
              </a:rPr>
              <a:t>BASIS FUNCTION</a:t>
            </a:r>
            <a:r>
              <a:rPr lang="en-US" dirty="0">
                <a:latin typeface="Tahoma" panose="020B0604030504040204" pitchFamily="34" charset="0"/>
                <a:ea typeface="Tahoma" panose="020B0604030504040204" pitchFamily="34" charset="0"/>
                <a:cs typeface="Tahoma" panose="020B0604030504040204" pitchFamily="34" charset="0"/>
              </a:rPr>
              <a:t>: The fundamental one-electron functions (e.g., s, p, d) that form the basis set</a:t>
            </a: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b="1" dirty="0">
                <a:latin typeface="Tahoma" panose="020B0604030504040204" pitchFamily="34" charset="0"/>
                <a:ea typeface="Tahoma" panose="020B0604030504040204" pitchFamily="34" charset="0"/>
                <a:cs typeface="Tahoma" panose="020B0604030504040204" pitchFamily="34" charset="0"/>
              </a:rPr>
              <a:t>Gaussian-Type Orbitals (GTO): </a:t>
            </a:r>
            <a:r>
              <a:rPr lang="en-US" dirty="0">
                <a:latin typeface="Tahoma" panose="020B0604030504040204" pitchFamily="34" charset="0"/>
                <a:ea typeface="Tahoma" panose="020B0604030504040204" pitchFamily="34" charset="0"/>
                <a:cs typeface="Tahoma" panose="020B0604030504040204" pitchFamily="34" charset="0"/>
              </a:rPr>
              <a:t>The most common type of basis function used today due to their computational efficiency</a:t>
            </a: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b="1" dirty="0">
                <a:latin typeface="Tahoma" panose="020B0604030504040204" pitchFamily="34" charset="0"/>
                <a:ea typeface="Tahoma" panose="020B0604030504040204" pitchFamily="34" charset="0"/>
                <a:cs typeface="Tahoma" panose="020B0604030504040204" pitchFamily="34" charset="0"/>
              </a:rPr>
              <a:t>Slater-Type Orbitals(STO): </a:t>
            </a:r>
            <a:r>
              <a:rPr lang="en-US" dirty="0">
                <a:latin typeface="Tahoma" panose="020B0604030504040204" pitchFamily="34" charset="0"/>
                <a:ea typeface="Tahoma" panose="020B0604030504040204" pitchFamily="34" charset="0"/>
                <a:cs typeface="Tahoma" panose="020B0604030504040204" pitchFamily="34" charset="0"/>
              </a:rPr>
              <a:t>A type of orbital that more closely resembles true atomic orbitals but is computationally more expensive. GTOs are often used to approximate STOs</a:t>
            </a:r>
          </a:p>
        </p:txBody>
      </p:sp>
    </p:spTree>
    <p:extLst>
      <p:ext uri="{BB962C8B-B14F-4D97-AF65-F5344CB8AC3E}">
        <p14:creationId xmlns:p14="http://schemas.microsoft.com/office/powerpoint/2010/main" val="344073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FAD1-115A-10E2-C158-CF1255987F57}"/>
              </a:ext>
            </a:extLst>
          </p:cNvPr>
          <p:cNvSpPr>
            <a:spLocks noGrp="1"/>
          </p:cNvSpPr>
          <p:nvPr>
            <p:ph type="title"/>
          </p:nvPr>
        </p:nvSpPr>
        <p:spPr>
          <a:xfrm>
            <a:off x="838200" y="170253"/>
            <a:ext cx="10515600" cy="744147"/>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TYPES OF BASIS SETS</a:t>
            </a:r>
            <a:endParaRPr lang="en-US" dirty="0"/>
          </a:p>
        </p:txBody>
      </p:sp>
      <p:sp>
        <p:nvSpPr>
          <p:cNvPr id="3" name="Content Placeholder 2">
            <a:extLst>
              <a:ext uri="{FF2B5EF4-FFF2-40B4-BE49-F238E27FC236}">
                <a16:creationId xmlns:a16="http://schemas.microsoft.com/office/drawing/2014/main" id="{27CB6AAF-AE8B-1012-0BCC-916E45B11616}"/>
              </a:ext>
            </a:extLst>
          </p:cNvPr>
          <p:cNvSpPr>
            <a:spLocks noGrp="1"/>
          </p:cNvSpPr>
          <p:nvPr>
            <p:ph idx="1"/>
          </p:nvPr>
        </p:nvSpPr>
        <p:spPr>
          <a:xfrm>
            <a:off x="407233" y="1064301"/>
            <a:ext cx="11377534" cy="5293662"/>
          </a:xfrm>
        </p:spPr>
        <p:txBody>
          <a:bodyPr>
            <a:normAutofit/>
          </a:bodyPr>
          <a:lstStyle/>
          <a:p>
            <a:pPr algn="just"/>
            <a:r>
              <a:rPr lang="en-US" b="1" dirty="0">
                <a:latin typeface="Tahoma" panose="020B0604030504040204" pitchFamily="34" charset="0"/>
                <a:ea typeface="Tahoma" panose="020B0604030504040204" pitchFamily="34" charset="0"/>
                <a:cs typeface="Tahoma" panose="020B0604030504040204" pitchFamily="34" charset="0"/>
              </a:rPr>
              <a:t>Minimal basis sets:</a:t>
            </a:r>
            <a:r>
              <a:rPr lang="en-US" dirty="0">
                <a:latin typeface="Tahoma" panose="020B0604030504040204" pitchFamily="34" charset="0"/>
                <a:ea typeface="Tahoma" panose="020B0604030504040204" pitchFamily="34" charset="0"/>
                <a:cs typeface="Tahoma" panose="020B0604030504040204" pitchFamily="34" charset="0"/>
              </a:rPr>
              <a:t> Use the minimum number of atomic orbitals required to describe the electrons in a molecule (e.g. one s function  and three p functions for the second-row atoms)</a:t>
            </a:r>
          </a:p>
          <a:p>
            <a:pPr algn="just"/>
            <a:r>
              <a:rPr lang="en-US" b="1" dirty="0">
                <a:latin typeface="Tahoma" panose="020B0604030504040204" pitchFamily="34" charset="0"/>
                <a:ea typeface="Tahoma" panose="020B0604030504040204" pitchFamily="34" charset="0"/>
                <a:cs typeface="Tahoma" panose="020B0604030504040204" pitchFamily="34" charset="0"/>
              </a:rPr>
              <a:t>Split-valence basis sets:</a:t>
            </a:r>
            <a:r>
              <a:rPr lang="en-US" dirty="0">
                <a:latin typeface="Tahoma" panose="020B0604030504040204" pitchFamily="34" charset="0"/>
                <a:ea typeface="Tahoma" panose="020B0604030504040204" pitchFamily="34" charset="0"/>
                <a:cs typeface="Tahoma" panose="020B0604030504040204" pitchFamily="34" charset="0"/>
              </a:rPr>
              <a:t> Use multiple basis functions for the valence (outer) electrons, allowing for a better description of chemical bonding.</a:t>
            </a:r>
          </a:p>
          <a:p>
            <a:pPr algn="just"/>
            <a:r>
              <a:rPr lang="en-US" b="1" dirty="0">
                <a:latin typeface="Tahoma" panose="020B0604030504040204" pitchFamily="34" charset="0"/>
                <a:ea typeface="Tahoma" panose="020B0604030504040204" pitchFamily="34" charset="0"/>
                <a:cs typeface="Tahoma" panose="020B0604030504040204" pitchFamily="34" charset="0"/>
              </a:rPr>
              <a:t> Double-Zeta (DZ):</a:t>
            </a:r>
            <a:r>
              <a:rPr lang="en-US" dirty="0">
                <a:latin typeface="Tahoma" panose="020B0604030504040204" pitchFamily="34" charset="0"/>
                <a:ea typeface="Tahoma" panose="020B0604030504040204" pitchFamily="34" charset="0"/>
                <a:cs typeface="Tahoma" panose="020B0604030504040204" pitchFamily="34" charset="0"/>
              </a:rPr>
              <a:t>Uses two different basis function  for each atomic orbital, allowing for more flexibility</a:t>
            </a:r>
          </a:p>
          <a:p>
            <a:pPr algn="just"/>
            <a:r>
              <a:rPr lang="en-US" b="1" dirty="0">
                <a:latin typeface="Tahoma" panose="020B0604030504040204" pitchFamily="34" charset="0"/>
                <a:ea typeface="Tahoma" panose="020B0604030504040204" pitchFamily="34" charset="0"/>
                <a:cs typeface="Tahoma" panose="020B0604030504040204" pitchFamily="34" charset="0"/>
              </a:rPr>
              <a:t>Triple-Zeta (TZ):</a:t>
            </a:r>
            <a:r>
              <a:rPr lang="en-US" dirty="0">
                <a:latin typeface="Tahoma" panose="020B0604030504040204" pitchFamily="34" charset="0"/>
                <a:ea typeface="Tahoma" panose="020B0604030504040204" pitchFamily="34" charset="0"/>
                <a:cs typeface="Tahoma" panose="020B0604030504040204" pitchFamily="34" charset="0"/>
              </a:rPr>
              <a:t>Uses three functions for each atomic orbital.</a:t>
            </a:r>
          </a:p>
          <a:p>
            <a:pPr algn="just"/>
            <a:r>
              <a:rPr lang="en-US" b="1" dirty="0">
                <a:latin typeface="Tahoma" panose="020B0604030504040204" pitchFamily="34" charset="0"/>
                <a:ea typeface="Tahoma" panose="020B0604030504040204" pitchFamily="34" charset="0"/>
                <a:cs typeface="Tahoma" panose="020B0604030504040204" pitchFamily="34" charset="0"/>
              </a:rPr>
              <a:t>Extended Sets: </a:t>
            </a:r>
            <a:r>
              <a:rPr lang="en-US" dirty="0">
                <a:latin typeface="Tahoma" panose="020B0604030504040204" pitchFamily="34" charset="0"/>
                <a:ea typeface="Tahoma" panose="020B0604030504040204" pitchFamily="34" charset="0"/>
                <a:cs typeface="Tahoma" panose="020B0604030504040204" pitchFamily="34" charset="0"/>
              </a:rPr>
              <a:t>A broader category that includes basis set with polarization and/or diffuse functions, such as cc-</a:t>
            </a:r>
            <a:r>
              <a:rPr lang="en-US" dirty="0" err="1">
                <a:latin typeface="Tahoma" panose="020B0604030504040204" pitchFamily="34" charset="0"/>
                <a:ea typeface="Tahoma" panose="020B0604030504040204" pitchFamily="34" charset="0"/>
                <a:cs typeface="Tahoma" panose="020B0604030504040204" pitchFamily="34" charset="0"/>
              </a:rPr>
              <a:t>pVDZ</a:t>
            </a:r>
            <a:r>
              <a:rPr lang="en-US" dirty="0">
                <a:latin typeface="Tahoma" panose="020B0604030504040204" pitchFamily="34" charset="0"/>
                <a:ea typeface="Tahoma" panose="020B0604030504040204" pitchFamily="34" charset="0"/>
                <a:cs typeface="Tahoma" panose="020B0604030504040204" pitchFamily="34" charset="0"/>
              </a:rPr>
              <a:t> or aug-cc-</a:t>
            </a:r>
            <a:r>
              <a:rPr lang="en-US" dirty="0" err="1">
                <a:latin typeface="Tahoma" panose="020B0604030504040204" pitchFamily="34" charset="0"/>
                <a:ea typeface="Tahoma" panose="020B0604030504040204" pitchFamily="34" charset="0"/>
                <a:cs typeface="Tahoma" panose="020B0604030504040204" pitchFamily="34" charset="0"/>
              </a:rPr>
              <a:t>pVDZ</a:t>
            </a:r>
            <a:endParaRPr lang="en-US" dirty="0"/>
          </a:p>
        </p:txBody>
      </p:sp>
    </p:spTree>
    <p:extLst>
      <p:ext uri="{BB962C8B-B14F-4D97-AF65-F5344CB8AC3E}">
        <p14:creationId xmlns:p14="http://schemas.microsoft.com/office/powerpoint/2010/main" val="1782086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73BD17-9354-6CF6-CDC4-CA054D7C1FD5}"/>
              </a:ext>
            </a:extLst>
          </p:cNvPr>
          <p:cNvSpPr>
            <a:spLocks noGrp="1"/>
          </p:cNvSpPr>
          <p:nvPr>
            <p:ph idx="1"/>
          </p:nvPr>
        </p:nvSpPr>
        <p:spPr>
          <a:xfrm>
            <a:off x="374754" y="494675"/>
            <a:ext cx="11527436" cy="5682288"/>
          </a:xfrm>
        </p:spPr>
        <p:txBody>
          <a:bodyPr/>
          <a:lstStyle/>
          <a:p>
            <a:pPr algn="just"/>
            <a:r>
              <a:rPr lang="en-US" b="1" dirty="0">
                <a:latin typeface="Tahoma" panose="020B0604030504040204" pitchFamily="34" charset="0"/>
                <a:ea typeface="Tahoma" panose="020B0604030504040204" pitchFamily="34" charset="0"/>
                <a:cs typeface="Tahoma" panose="020B0604030504040204" pitchFamily="34" charset="0"/>
              </a:rPr>
              <a:t>Plane Waves: </a:t>
            </a:r>
            <a:r>
              <a:rPr lang="en-US" dirty="0">
                <a:latin typeface="Tahoma" panose="020B0604030504040204" pitchFamily="34" charset="0"/>
                <a:ea typeface="Tahoma" panose="020B0604030504040204" pitchFamily="34" charset="0"/>
                <a:cs typeface="Tahoma" panose="020B0604030504040204" pitchFamily="34" charset="0"/>
              </a:rPr>
              <a:t>Used frequently for calculations on periodic systems like solids</a:t>
            </a:r>
          </a:p>
          <a:p>
            <a:pPr algn="just"/>
            <a:r>
              <a:rPr lang="en-US" b="1" dirty="0">
                <a:latin typeface="Tahoma" panose="020B0604030504040204" pitchFamily="34" charset="0"/>
                <a:ea typeface="Tahoma" panose="020B0604030504040204" pitchFamily="34" charset="0"/>
                <a:cs typeface="Tahoma" panose="020B0604030504040204" pitchFamily="34" charset="0"/>
              </a:rPr>
              <a:t>Polarisation functions:</a:t>
            </a:r>
            <a:r>
              <a:rPr lang="en-US" dirty="0">
                <a:latin typeface="Tahoma" panose="020B0604030504040204" pitchFamily="34" charset="0"/>
                <a:ea typeface="Tahoma" panose="020B0604030504040204" pitchFamily="34" charset="0"/>
                <a:cs typeface="Tahoma" panose="020B0604030504040204" pitchFamily="34" charset="0"/>
              </a:rPr>
              <a:t> Function with higher angular momentum than needed to describe the ground state atom(e.g., d functions for first-row atoms). They are important for accurately describing molecular geometries and chemical bonding</a:t>
            </a:r>
          </a:p>
          <a:p>
            <a:pPr algn="just"/>
            <a:r>
              <a:rPr lang="en-US" b="1" dirty="0">
                <a:latin typeface="Tahoma" panose="020B0604030504040204" pitchFamily="34" charset="0"/>
                <a:ea typeface="Tahoma" panose="020B0604030504040204" pitchFamily="34" charset="0"/>
                <a:cs typeface="Tahoma" panose="020B0604030504040204" pitchFamily="34" charset="0"/>
              </a:rPr>
              <a:t>Diffuse functions:</a:t>
            </a:r>
            <a:r>
              <a:rPr lang="en-US" dirty="0">
                <a:latin typeface="Tahoma" panose="020B0604030504040204" pitchFamily="34" charset="0"/>
                <a:ea typeface="Tahoma" panose="020B0604030504040204" pitchFamily="34" charset="0"/>
                <a:cs typeface="Tahoma" panose="020B0604030504040204" pitchFamily="34" charset="0"/>
              </a:rPr>
              <a:t> Include functions with a large spatial extent to improve the description of electrons that are far from the nucleus, which is important for anions, excited states, and intermolecular interactions. </a:t>
            </a:r>
          </a:p>
          <a:p>
            <a:endParaRPr lang="en-US" dirty="0"/>
          </a:p>
        </p:txBody>
      </p:sp>
    </p:spTree>
    <p:extLst>
      <p:ext uri="{BB962C8B-B14F-4D97-AF65-F5344CB8AC3E}">
        <p14:creationId xmlns:p14="http://schemas.microsoft.com/office/powerpoint/2010/main" val="3265906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F294-504B-B6E9-79B6-0AA59C07746E}"/>
              </a:ext>
            </a:extLst>
          </p:cNvPr>
          <p:cNvSpPr>
            <a:spLocks noGrp="1"/>
          </p:cNvSpPr>
          <p:nvPr>
            <p:ph type="title"/>
          </p:nvPr>
        </p:nvSpPr>
        <p:spPr>
          <a:xfrm>
            <a:off x="838200" y="271488"/>
            <a:ext cx="10515600" cy="819098"/>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Polarization Functions</a:t>
            </a:r>
          </a:p>
        </p:txBody>
      </p:sp>
      <p:sp>
        <p:nvSpPr>
          <p:cNvPr id="3" name="Content Placeholder 2">
            <a:extLst>
              <a:ext uri="{FF2B5EF4-FFF2-40B4-BE49-F238E27FC236}">
                <a16:creationId xmlns:a16="http://schemas.microsoft.com/office/drawing/2014/main" id="{B577D82F-94D3-F898-0722-E137B51EDCE1}"/>
              </a:ext>
            </a:extLst>
          </p:cNvPr>
          <p:cNvSpPr>
            <a:spLocks noGrp="1"/>
          </p:cNvSpPr>
          <p:nvPr>
            <p:ph idx="1"/>
          </p:nvPr>
        </p:nvSpPr>
        <p:spPr>
          <a:xfrm>
            <a:off x="339777" y="1360409"/>
            <a:ext cx="11512445" cy="5086377"/>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These are functions with a higher angular momentum than is needed for the ground state of an isolated atom (e.g., adding p-functions to hydrogen or d-functions to carbon).</a:t>
            </a:r>
          </a:p>
          <a:p>
            <a:pPr algn="just"/>
            <a:r>
              <a:rPr lang="en-US" dirty="0">
                <a:latin typeface="Tahoma" panose="020B0604030504040204" pitchFamily="34" charset="0"/>
                <a:ea typeface="Tahoma" panose="020B0604030504040204" pitchFamily="34" charset="0"/>
                <a:cs typeface="Tahoma" panose="020B0604030504040204" pitchFamily="34" charset="0"/>
              </a:rPr>
              <a:t>They allow orbitals to become asymmetrical, which is crucial for accurately describing chemical bonding and charge polarisation in molecules.</a:t>
            </a:r>
          </a:p>
          <a:p>
            <a:pPr algn="just"/>
            <a:r>
              <a:rPr lang="en-US" dirty="0">
                <a:latin typeface="Tahoma" panose="020B0604030504040204" pitchFamily="34" charset="0"/>
                <a:ea typeface="Tahoma" panose="020B0604030504040204" pitchFamily="34" charset="0"/>
                <a:cs typeface="Tahoma" panose="020B0604030504040204" pitchFamily="34" charset="0"/>
              </a:rPr>
              <a:t>In Pople notation, an asterisk (*) indicates polarisation functions on heavy (non-hydrogen) atoms, while a double asterisk (**) adds them to all atoms, including hydrogen</a:t>
            </a:r>
          </a:p>
        </p:txBody>
      </p:sp>
    </p:spTree>
    <p:extLst>
      <p:ext uri="{BB962C8B-B14F-4D97-AF65-F5344CB8AC3E}">
        <p14:creationId xmlns:p14="http://schemas.microsoft.com/office/powerpoint/2010/main" val="3802570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3E60B-A302-30FC-5AD9-708289D4609C}"/>
              </a:ext>
            </a:extLst>
          </p:cNvPr>
          <p:cNvSpPr>
            <a:spLocks noGrp="1"/>
          </p:cNvSpPr>
          <p:nvPr>
            <p:ph type="title"/>
          </p:nvPr>
        </p:nvSpPr>
        <p:spPr>
          <a:xfrm>
            <a:off x="973112" y="140273"/>
            <a:ext cx="10515600" cy="744147"/>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Diffuse Function</a:t>
            </a:r>
          </a:p>
        </p:txBody>
      </p:sp>
      <p:sp>
        <p:nvSpPr>
          <p:cNvPr id="3" name="Content Placeholder 2">
            <a:extLst>
              <a:ext uri="{FF2B5EF4-FFF2-40B4-BE49-F238E27FC236}">
                <a16:creationId xmlns:a16="http://schemas.microsoft.com/office/drawing/2014/main" id="{DCFB8D06-0C8E-0E66-9F0F-C62B78550A6B}"/>
              </a:ext>
            </a:extLst>
          </p:cNvPr>
          <p:cNvSpPr>
            <a:spLocks noGrp="1"/>
          </p:cNvSpPr>
          <p:nvPr>
            <p:ph idx="1"/>
          </p:nvPr>
        </p:nvSpPr>
        <p:spPr>
          <a:xfrm>
            <a:off x="354767" y="1259175"/>
            <a:ext cx="11482466" cy="3777520"/>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These are large Gaussian functions with small exponents that decay slowly far from the nucleus.</a:t>
            </a:r>
          </a:p>
          <a:p>
            <a:pPr algn="just"/>
            <a:r>
              <a:rPr lang="en-US" dirty="0">
                <a:latin typeface="Tahoma" panose="020B0604030504040204" pitchFamily="34" charset="0"/>
                <a:ea typeface="Tahoma" panose="020B0604030504040204" pitchFamily="34" charset="0"/>
                <a:cs typeface="Tahoma" panose="020B0604030504040204" pitchFamily="34" charset="0"/>
              </a:rPr>
              <a:t>They are essential for modeling anions, weak interactions like hydrogen bonding, and properties that depend on the electron distribution far from the nucleus, such as polarizability.</a:t>
            </a:r>
          </a:p>
          <a:p>
            <a:pPr algn="just"/>
            <a:r>
              <a:rPr lang="en-US" dirty="0">
                <a:latin typeface="Tahoma" panose="020B0604030504040204" pitchFamily="34" charset="0"/>
                <a:ea typeface="Tahoma" panose="020B0604030504040204" pitchFamily="34" charset="0"/>
                <a:cs typeface="Tahoma" panose="020B0604030504040204" pitchFamily="34" charset="0"/>
              </a:rPr>
              <a:t>In Pople notation, a plus sign (+) indicates diffuse functions on heavy atoms, and a double plus (++) indicates them on all atoms. The prefix </a:t>
            </a:r>
            <a:r>
              <a:rPr lang="en-US" dirty="0" err="1">
                <a:latin typeface="Tahoma" panose="020B0604030504040204" pitchFamily="34" charset="0"/>
                <a:ea typeface="Tahoma" panose="020B0604030504040204" pitchFamily="34" charset="0"/>
                <a:cs typeface="Tahoma" panose="020B0604030504040204" pitchFamily="34" charset="0"/>
              </a:rPr>
              <a:t>aug</a:t>
            </a:r>
            <a:r>
              <a:rPr lang="en-US" dirty="0">
                <a:latin typeface="Tahoma" panose="020B0604030504040204" pitchFamily="34" charset="0"/>
                <a:ea typeface="Tahoma" panose="020B0604030504040204" pitchFamily="34" charset="0"/>
                <a:cs typeface="Tahoma" panose="020B0604030504040204" pitchFamily="34" charset="0"/>
              </a:rPr>
              <a:t>- serves the same purpose in Dunning sets. </a:t>
            </a:r>
          </a:p>
        </p:txBody>
      </p:sp>
    </p:spTree>
    <p:extLst>
      <p:ext uri="{BB962C8B-B14F-4D97-AF65-F5344CB8AC3E}">
        <p14:creationId xmlns:p14="http://schemas.microsoft.com/office/powerpoint/2010/main" val="90672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A61D1-2D95-A137-992D-EB7FE4896343}"/>
              </a:ext>
            </a:extLst>
          </p:cNvPr>
          <p:cNvSpPr>
            <a:spLocks noGrp="1"/>
          </p:cNvSpPr>
          <p:nvPr>
            <p:ph type="title"/>
          </p:nvPr>
        </p:nvSpPr>
        <p:spPr>
          <a:xfrm>
            <a:off x="838200" y="116772"/>
            <a:ext cx="10515600" cy="564265"/>
          </a:xfrm>
        </p:spPr>
        <p:txBody>
          <a:bodyPr>
            <a:normAutofit fontScale="90000"/>
          </a:bodyPr>
          <a:lstStyle/>
          <a:p>
            <a:pPr algn="ctr"/>
            <a:r>
              <a:rPr lang="en-US" b="1" dirty="0">
                <a:latin typeface="Tahoma" panose="020B0604030504040204" pitchFamily="34" charset="0"/>
                <a:ea typeface="Tahoma" panose="020B0604030504040204" pitchFamily="34" charset="0"/>
                <a:cs typeface="Tahoma" panose="020B0604030504040204" pitchFamily="34" charset="0"/>
              </a:rPr>
              <a:t>Basis Set Hierarchies</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5" name="Content Placeholder 4">
            <a:extLst>
              <a:ext uri="{FF2B5EF4-FFF2-40B4-BE49-F238E27FC236}">
                <a16:creationId xmlns:a16="http://schemas.microsoft.com/office/drawing/2014/main" id="{92415D76-B488-9F4F-4321-2C99370AD3FE}"/>
              </a:ext>
            </a:extLst>
          </p:cNvPr>
          <p:cNvSpPr>
            <a:spLocks noGrp="1"/>
          </p:cNvSpPr>
          <p:nvPr>
            <p:ph idx="1"/>
          </p:nvPr>
        </p:nvSpPr>
        <p:spPr>
          <a:xfrm>
            <a:off x="314792" y="1004341"/>
            <a:ext cx="11527438" cy="5591331"/>
          </a:xfrm>
        </p:spPr>
        <p:txBody>
          <a:bodyPr>
            <a:normAutofit/>
          </a:bodyPr>
          <a:lstStyle/>
          <a:p>
            <a:pPr marL="0" indent="0" algn="just">
              <a:buNone/>
            </a:pPr>
            <a:r>
              <a:rPr lang="en-US" dirty="0">
                <a:latin typeface="Tahoma" panose="020B0604030504040204" pitchFamily="34" charset="0"/>
                <a:ea typeface="Tahoma" panose="020B0604030504040204" pitchFamily="34" charset="0"/>
                <a:cs typeface="Tahoma" panose="020B0604030504040204" pitchFamily="34" charset="0"/>
              </a:rPr>
              <a:t>Basis sets are organised into hierarchies that offer a trade-off between computational cost and accuracy. </a:t>
            </a:r>
          </a:p>
          <a:p>
            <a:pPr marL="0" indent="0" algn="just">
              <a:buNone/>
            </a:pPr>
            <a:endParaRPr lang="en-US" b="1"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b="1" dirty="0">
                <a:latin typeface="Tahoma" panose="020B0604030504040204" pitchFamily="34" charset="0"/>
                <a:ea typeface="Tahoma" panose="020B0604030504040204" pitchFamily="34" charset="0"/>
                <a:cs typeface="Tahoma" panose="020B0604030504040204" pitchFamily="34" charset="0"/>
              </a:rPr>
              <a:t>Pople-style basis sets</a:t>
            </a:r>
          </a:p>
          <a:p>
            <a:pPr marL="0" indent="0" algn="just">
              <a:buNone/>
            </a:pPr>
            <a:r>
              <a:rPr lang="en-US" dirty="0">
                <a:latin typeface="Tahoma" panose="020B0604030504040204" pitchFamily="34" charset="0"/>
                <a:ea typeface="Tahoma" panose="020B0604030504040204" pitchFamily="34" charset="0"/>
                <a:cs typeface="Tahoma" panose="020B0604030504040204" pitchFamily="34" charset="0"/>
              </a:rPr>
              <a:t>Developed by John Pople, these Gaussian-based sets use a notation like N-MPG, where:</a:t>
            </a:r>
          </a:p>
          <a:p>
            <a:pPr marL="0" indent="0" algn="just">
              <a:buNone/>
            </a:pPr>
            <a:r>
              <a:rPr lang="en-US" b="1" dirty="0">
                <a:latin typeface="Tahoma" panose="020B0604030504040204" pitchFamily="34" charset="0"/>
                <a:ea typeface="Tahoma" panose="020B0604030504040204" pitchFamily="34" charset="0"/>
                <a:cs typeface="Tahoma" panose="020B0604030504040204" pitchFamily="34" charset="0"/>
              </a:rPr>
              <a:t>N</a:t>
            </a:r>
            <a:r>
              <a:rPr lang="en-US" dirty="0">
                <a:latin typeface="Tahoma" panose="020B0604030504040204" pitchFamily="34" charset="0"/>
                <a:ea typeface="Tahoma" panose="020B0604030504040204" pitchFamily="34" charset="0"/>
                <a:cs typeface="Tahoma" panose="020B0604030504040204" pitchFamily="34" charset="0"/>
              </a:rPr>
              <a:t>: Number of primitive (uncontracted) Gaussians used to represent each core-shell orbital.</a:t>
            </a:r>
          </a:p>
          <a:p>
            <a:pPr marL="0" indent="0" algn="just">
              <a:buNone/>
            </a:pPr>
            <a:r>
              <a:rPr lang="en-US" b="1" dirty="0">
                <a:latin typeface="Tahoma" panose="020B0604030504040204" pitchFamily="34" charset="0"/>
                <a:ea typeface="Tahoma" panose="020B0604030504040204" pitchFamily="34" charset="0"/>
                <a:cs typeface="Tahoma" panose="020B0604030504040204" pitchFamily="34" charset="0"/>
              </a:rPr>
              <a:t>M, P</a:t>
            </a:r>
            <a:r>
              <a:rPr lang="en-US" dirty="0">
                <a:latin typeface="Tahoma" panose="020B0604030504040204" pitchFamily="34" charset="0"/>
                <a:ea typeface="Tahoma" panose="020B0604030504040204" pitchFamily="34" charset="0"/>
                <a:cs typeface="Tahoma" panose="020B0604030504040204" pitchFamily="34" charset="0"/>
              </a:rPr>
              <a:t>: Number of primitive Gaussians used to represent the valence orbitals, which are "split" into inner (more compact, M primitives) and outer (more diffuse, P primitives) regions.</a:t>
            </a:r>
          </a:p>
          <a:p>
            <a:pPr marL="0" indent="0" algn="just">
              <a:buNone/>
            </a:pPr>
            <a:r>
              <a:rPr lang="en-US" b="1" dirty="0">
                <a:latin typeface="Tahoma" panose="020B0604030504040204" pitchFamily="34" charset="0"/>
                <a:ea typeface="Tahoma" panose="020B0604030504040204" pitchFamily="34" charset="0"/>
                <a:cs typeface="Tahoma" panose="020B0604030504040204" pitchFamily="34" charset="0"/>
              </a:rPr>
              <a:t>G:</a:t>
            </a:r>
            <a:r>
              <a:rPr lang="en-US" dirty="0">
                <a:latin typeface="Tahoma" panose="020B0604030504040204" pitchFamily="34" charset="0"/>
                <a:ea typeface="Tahoma" panose="020B0604030504040204" pitchFamily="34" charset="0"/>
                <a:cs typeface="Tahoma" panose="020B0604030504040204" pitchFamily="34" charset="0"/>
              </a:rPr>
              <a:t> Denotes Gaussian functions. </a:t>
            </a:r>
          </a:p>
          <a:p>
            <a:pPr marL="0" indent="0" algn="just">
              <a:buNone/>
            </a:pP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49448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E839D-EA82-2675-9CAD-C332D9FC26CA}"/>
              </a:ext>
            </a:extLst>
          </p:cNvPr>
          <p:cNvSpPr>
            <a:spLocks noGrp="1"/>
          </p:cNvSpPr>
          <p:nvPr>
            <p:ph type="title"/>
          </p:nvPr>
        </p:nvSpPr>
        <p:spPr>
          <a:xfrm>
            <a:off x="838200" y="286478"/>
            <a:ext cx="10515600" cy="789118"/>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Examples</a:t>
            </a:r>
          </a:p>
        </p:txBody>
      </p:sp>
      <p:sp>
        <p:nvSpPr>
          <p:cNvPr id="3" name="Content Placeholder 2">
            <a:extLst>
              <a:ext uri="{FF2B5EF4-FFF2-40B4-BE49-F238E27FC236}">
                <a16:creationId xmlns:a16="http://schemas.microsoft.com/office/drawing/2014/main" id="{556E4D51-5A8A-AEEE-853D-652FFED1A320}"/>
              </a:ext>
            </a:extLst>
          </p:cNvPr>
          <p:cNvSpPr>
            <a:spLocks noGrp="1"/>
          </p:cNvSpPr>
          <p:nvPr>
            <p:ph idx="1"/>
          </p:nvPr>
        </p:nvSpPr>
        <p:spPr>
          <a:xfrm>
            <a:off x="399738" y="1178627"/>
            <a:ext cx="11392524" cy="4500745"/>
          </a:xfrm>
        </p:spPr>
        <p:txBody>
          <a:bodyPr/>
          <a:lstStyle/>
          <a:p>
            <a:pPr algn="just"/>
            <a:r>
              <a:rPr lang="en-US" b="1" dirty="0">
                <a:latin typeface="Tahoma" panose="020B0604030504040204" pitchFamily="34" charset="0"/>
                <a:ea typeface="Tahoma" panose="020B0604030504040204" pitchFamily="34" charset="0"/>
                <a:cs typeface="Tahoma" panose="020B0604030504040204" pitchFamily="34" charset="0"/>
              </a:rPr>
              <a:t>STO-3G: </a:t>
            </a:r>
            <a:r>
              <a:rPr lang="en-US" dirty="0">
                <a:latin typeface="Tahoma" panose="020B0604030504040204" pitchFamily="34" charset="0"/>
                <a:ea typeface="Tahoma" panose="020B0604030504040204" pitchFamily="34" charset="0"/>
                <a:cs typeface="Tahoma" panose="020B0604030504040204" pitchFamily="34" charset="0"/>
              </a:rPr>
              <a:t>A minimal basis set that uses three Gaussian primitives to approximate a single Slater-type orbital for each atomic orbital. It is computationally cheap but has low accuracy.</a:t>
            </a:r>
          </a:p>
          <a:p>
            <a:pPr algn="just"/>
            <a:r>
              <a:rPr lang="en-US" b="1" dirty="0">
                <a:latin typeface="Tahoma" panose="020B0604030504040204" pitchFamily="34" charset="0"/>
                <a:ea typeface="Tahoma" panose="020B0604030504040204" pitchFamily="34" charset="0"/>
                <a:cs typeface="Tahoma" panose="020B0604030504040204" pitchFamily="34" charset="0"/>
              </a:rPr>
              <a:t>3-21G:</a:t>
            </a:r>
            <a:r>
              <a:rPr lang="en-US" dirty="0">
                <a:latin typeface="Tahoma" panose="020B0604030504040204" pitchFamily="34" charset="0"/>
                <a:ea typeface="Tahoma" panose="020B0604030504040204" pitchFamily="34" charset="0"/>
                <a:cs typeface="Tahoma" panose="020B0604030504040204" pitchFamily="34" charset="0"/>
              </a:rPr>
              <a:t> A split-valence basis set. It uses three Gaussians for core orbitals and splits the valence orbitals into two functions, with two and one Gaussian primitives, respectively.</a:t>
            </a:r>
          </a:p>
          <a:p>
            <a:pPr algn="just"/>
            <a:r>
              <a:rPr lang="en-US" b="1" dirty="0">
                <a:latin typeface="Tahoma" panose="020B0604030504040204" pitchFamily="34" charset="0"/>
                <a:ea typeface="Tahoma" panose="020B0604030504040204" pitchFamily="34" charset="0"/>
                <a:cs typeface="Tahoma" panose="020B0604030504040204" pitchFamily="34" charset="0"/>
              </a:rPr>
              <a:t>6-31G:</a:t>
            </a:r>
            <a:r>
              <a:rPr lang="en-US" dirty="0">
                <a:latin typeface="Tahoma" panose="020B0604030504040204" pitchFamily="34" charset="0"/>
                <a:ea typeface="Tahoma" panose="020B0604030504040204" pitchFamily="34" charset="0"/>
                <a:cs typeface="Tahoma" panose="020B0604030504040204" pitchFamily="34" charset="0"/>
              </a:rPr>
              <a:t> A more accurate split-valence set that uses six Gaussians for core orbitals and splits the valence orbitals into inner (three Gaussians) and outer (one Gaussian) parts</a:t>
            </a:r>
          </a:p>
        </p:txBody>
      </p:sp>
    </p:spTree>
    <p:extLst>
      <p:ext uri="{BB962C8B-B14F-4D97-AF65-F5344CB8AC3E}">
        <p14:creationId xmlns:p14="http://schemas.microsoft.com/office/powerpoint/2010/main" val="837367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9167B-0F15-6D3A-F8F2-C8AADDAF0F25}"/>
              </a:ext>
            </a:extLst>
          </p:cNvPr>
          <p:cNvSpPr>
            <a:spLocks noGrp="1"/>
          </p:cNvSpPr>
          <p:nvPr>
            <p:ph type="title"/>
          </p:nvPr>
        </p:nvSpPr>
        <p:spPr>
          <a:xfrm>
            <a:off x="838200" y="249003"/>
            <a:ext cx="10515600" cy="864068"/>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Limitations of MM</a:t>
            </a:r>
          </a:p>
        </p:txBody>
      </p:sp>
      <p:sp>
        <p:nvSpPr>
          <p:cNvPr id="3" name="Content Placeholder 2">
            <a:extLst>
              <a:ext uri="{FF2B5EF4-FFF2-40B4-BE49-F238E27FC236}">
                <a16:creationId xmlns:a16="http://schemas.microsoft.com/office/drawing/2014/main" id="{300F8D6C-66FE-F887-F8C4-F1175C6B06CC}"/>
              </a:ext>
            </a:extLst>
          </p:cNvPr>
          <p:cNvSpPr>
            <a:spLocks noGrp="1"/>
          </p:cNvSpPr>
          <p:nvPr>
            <p:ph idx="1"/>
          </p:nvPr>
        </p:nvSpPr>
        <p:spPr>
          <a:xfrm>
            <a:off x="419725" y="1304144"/>
            <a:ext cx="11527435" cy="3522689"/>
          </a:xfrm>
        </p:spPr>
        <p:txBody>
          <a:bodyPr/>
          <a:lstStyle/>
          <a:p>
            <a:pPr algn="just"/>
            <a:r>
              <a:rPr lang="en-US" b="1" dirty="0">
                <a:latin typeface="Tahoma" panose="020B0604030504040204" pitchFamily="34" charset="0"/>
                <a:ea typeface="Tahoma" panose="020B0604030504040204" pitchFamily="34" charset="0"/>
                <a:cs typeface="Tahoma" panose="020B0604030504040204" pitchFamily="34" charset="0"/>
              </a:rPr>
              <a:t>Bond breaking</a:t>
            </a:r>
            <a:r>
              <a:rPr lang="en-US" dirty="0">
                <a:latin typeface="Tahoma" panose="020B0604030504040204" pitchFamily="34" charset="0"/>
                <a:ea typeface="Tahoma" panose="020B0604030504040204" pitchFamily="34" charset="0"/>
                <a:cs typeface="Tahoma" panose="020B0604030504040204" pitchFamily="34" charset="0"/>
              </a:rPr>
              <a:t> – Standard force fields are not accurate for reaction that involves breaking or forming covalent bonds.</a:t>
            </a:r>
          </a:p>
          <a:p>
            <a:pPr algn="just"/>
            <a:r>
              <a:rPr lang="en-US" b="1" dirty="0">
                <a:latin typeface="Tahoma" panose="020B0604030504040204" pitchFamily="34" charset="0"/>
                <a:ea typeface="Tahoma" panose="020B0604030504040204" pitchFamily="34" charset="0"/>
                <a:cs typeface="Tahoma" panose="020B0604030504040204" pitchFamily="34" charset="0"/>
              </a:rPr>
              <a:t>Accuracy</a:t>
            </a:r>
            <a:r>
              <a:rPr lang="en-US" dirty="0">
                <a:latin typeface="Tahoma" panose="020B0604030504040204" pitchFamily="34" charset="0"/>
                <a:ea typeface="Tahoma" panose="020B0604030504040204" pitchFamily="34" charset="0"/>
                <a:cs typeface="Tahoma" panose="020B0604030504040204" pitchFamily="34" charset="0"/>
              </a:rPr>
              <a:t> – The accuracy of the results depends on the quality of the force field and its parameters, which are derived from experimental or high-level quantum mechanical calculations.</a:t>
            </a:r>
          </a:p>
          <a:p>
            <a:pPr algn="just"/>
            <a:r>
              <a:rPr lang="en-US" b="1" dirty="0">
                <a:latin typeface="Tahoma" panose="020B0604030504040204" pitchFamily="34" charset="0"/>
                <a:ea typeface="Tahoma" panose="020B0604030504040204" pitchFamily="34" charset="0"/>
                <a:cs typeface="Tahoma" panose="020B0604030504040204" pitchFamily="34" charset="0"/>
              </a:rPr>
              <a:t>Quantum Effects</a:t>
            </a:r>
            <a:r>
              <a:rPr lang="en-US" dirty="0">
                <a:latin typeface="Tahoma" panose="020B0604030504040204" pitchFamily="34" charset="0"/>
                <a:ea typeface="Tahoma" panose="020B0604030504040204" pitchFamily="34" charset="0"/>
                <a:cs typeface="Tahoma" panose="020B0604030504040204" pitchFamily="34" charset="0"/>
              </a:rPr>
              <a:t> – It does not account for quantum mechanical effects like electron delocalisation, which are important in certain chemical reactions </a:t>
            </a:r>
          </a:p>
        </p:txBody>
      </p:sp>
    </p:spTree>
    <p:extLst>
      <p:ext uri="{BB962C8B-B14F-4D97-AF65-F5344CB8AC3E}">
        <p14:creationId xmlns:p14="http://schemas.microsoft.com/office/powerpoint/2010/main" val="10411222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EC9B0-1A8C-3F52-624F-E5ABCA74D0E2}"/>
              </a:ext>
            </a:extLst>
          </p:cNvPr>
          <p:cNvSpPr>
            <a:spLocks noGrp="1"/>
          </p:cNvSpPr>
          <p:nvPr>
            <p:ph type="title"/>
          </p:nvPr>
        </p:nvSpPr>
        <p:spPr>
          <a:xfrm>
            <a:off x="464695" y="185268"/>
            <a:ext cx="11467475" cy="1325563"/>
          </a:xfrm>
        </p:spPr>
        <p:txBody>
          <a:bodyPr>
            <a:normAutofit fontScale="90000"/>
          </a:bodyPr>
          <a:lstStyle/>
          <a:p>
            <a:pPr algn="ctr"/>
            <a:br>
              <a:rPr lang="en-US" dirty="0">
                <a:latin typeface="Tahoma" panose="020B0604030504040204" pitchFamily="34" charset="0"/>
                <a:ea typeface="Tahoma" panose="020B0604030504040204" pitchFamily="34" charset="0"/>
                <a:cs typeface="Tahoma" panose="020B0604030504040204" pitchFamily="34" charset="0"/>
              </a:rPr>
            </a:br>
            <a:r>
              <a:rPr lang="en-US" b="1" dirty="0">
                <a:latin typeface="Tahoma" panose="020B0604030504040204" pitchFamily="34" charset="0"/>
                <a:ea typeface="Tahoma" panose="020B0604030504040204" pitchFamily="34" charset="0"/>
                <a:cs typeface="Tahoma" panose="020B0604030504040204" pitchFamily="34" charset="0"/>
              </a:rPr>
              <a:t>Dunning-style (correlation-consistent) basis sets</a:t>
            </a:r>
            <a:br>
              <a:rPr lang="en-US" b="1" dirty="0">
                <a:latin typeface="Tahoma" panose="020B0604030504040204" pitchFamily="34" charset="0"/>
                <a:ea typeface="Tahoma" panose="020B0604030504040204" pitchFamily="34" charset="0"/>
                <a:cs typeface="Tahoma" panose="020B0604030504040204" pitchFamily="34" charset="0"/>
              </a:rPr>
            </a:b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74CAEF8B-2CEC-8AEE-E654-75E7DF85AABD}"/>
              </a:ext>
            </a:extLst>
          </p:cNvPr>
          <p:cNvSpPr>
            <a:spLocks noGrp="1"/>
          </p:cNvSpPr>
          <p:nvPr>
            <p:ph idx="1"/>
          </p:nvPr>
        </p:nvSpPr>
        <p:spPr>
          <a:xfrm>
            <a:off x="464695" y="1570791"/>
            <a:ext cx="11287594" cy="4215412"/>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These are designed to systematically approach the "complete basis set limit" for correlated wave function calculations. </a:t>
            </a:r>
          </a:p>
          <a:p>
            <a:pPr algn="just"/>
            <a:r>
              <a:rPr lang="en-US" dirty="0">
                <a:latin typeface="Tahoma" panose="020B0604030504040204" pitchFamily="34" charset="0"/>
                <a:ea typeface="Tahoma" panose="020B0604030504040204" pitchFamily="34" charset="0"/>
                <a:cs typeface="Tahoma" panose="020B0604030504040204" pitchFamily="34" charset="0"/>
              </a:rPr>
              <a:t>cc-</a:t>
            </a:r>
            <a:r>
              <a:rPr lang="en-US" dirty="0" err="1">
                <a:latin typeface="Tahoma" panose="020B0604030504040204" pitchFamily="34" charset="0"/>
                <a:ea typeface="Tahoma" panose="020B0604030504040204" pitchFamily="34" charset="0"/>
                <a:cs typeface="Tahoma" panose="020B0604030504040204" pitchFamily="34" charset="0"/>
              </a:rPr>
              <a:t>pVXZ</a:t>
            </a:r>
            <a:r>
              <a:rPr lang="en-US" dirty="0">
                <a:latin typeface="Tahoma" panose="020B0604030504040204" pitchFamily="34" charset="0"/>
                <a:ea typeface="Tahoma" panose="020B0604030504040204" pitchFamily="34" charset="0"/>
                <a:cs typeface="Tahoma" panose="020B0604030504040204" pitchFamily="34" charset="0"/>
              </a:rPr>
              <a:t>: The notation for these basis sets, where X indicates the zeta quality (D=double, T=triple, Q=quadruple, etc.) and V signifies that the core orbitals are single-zeta while valence orbitals are multi-zeta.</a:t>
            </a:r>
          </a:p>
          <a:p>
            <a:pPr algn="just"/>
            <a:r>
              <a:rPr lang="en-US" dirty="0">
                <a:latin typeface="Tahoma" panose="020B0604030504040204" pitchFamily="34" charset="0"/>
                <a:ea typeface="Tahoma" panose="020B0604030504040204" pitchFamily="34" charset="0"/>
                <a:cs typeface="Tahoma" panose="020B0604030504040204" pitchFamily="34" charset="0"/>
              </a:rPr>
              <a:t>Aug-cc-</a:t>
            </a:r>
            <a:r>
              <a:rPr lang="en-US" dirty="0" err="1">
                <a:latin typeface="Tahoma" panose="020B0604030504040204" pitchFamily="34" charset="0"/>
                <a:ea typeface="Tahoma" panose="020B0604030504040204" pitchFamily="34" charset="0"/>
                <a:cs typeface="Tahoma" panose="020B0604030504040204" pitchFamily="34" charset="0"/>
              </a:rPr>
              <a:t>pVXZ</a:t>
            </a:r>
            <a:r>
              <a:rPr lang="en-US" dirty="0">
                <a:latin typeface="Tahoma" panose="020B0604030504040204" pitchFamily="34" charset="0"/>
                <a:ea typeface="Tahoma" panose="020B0604030504040204" pitchFamily="34" charset="0"/>
                <a:cs typeface="Tahoma" panose="020B0604030504040204" pitchFamily="34" charset="0"/>
              </a:rPr>
              <a:t>: The '</a:t>
            </a:r>
            <a:r>
              <a:rPr lang="en-US" dirty="0" err="1">
                <a:latin typeface="Tahoma" panose="020B0604030504040204" pitchFamily="34" charset="0"/>
                <a:ea typeface="Tahoma" panose="020B0604030504040204" pitchFamily="34" charset="0"/>
                <a:cs typeface="Tahoma" panose="020B0604030504040204" pitchFamily="34" charset="0"/>
              </a:rPr>
              <a:t>aug</a:t>
            </a:r>
            <a:r>
              <a:rPr lang="en-US" dirty="0">
                <a:latin typeface="Tahoma" panose="020B0604030504040204" pitchFamily="34" charset="0"/>
                <a:ea typeface="Tahoma" panose="020B0604030504040204" pitchFamily="34" charset="0"/>
                <a:cs typeface="Tahoma" panose="020B0604030504040204" pitchFamily="34" charset="0"/>
              </a:rPr>
              <a:t>' prefix indicates that diffuse functions have been added to the cc-</a:t>
            </a:r>
            <a:r>
              <a:rPr lang="en-US" dirty="0" err="1">
                <a:latin typeface="Tahoma" panose="020B0604030504040204" pitchFamily="34" charset="0"/>
                <a:ea typeface="Tahoma" panose="020B0604030504040204" pitchFamily="34" charset="0"/>
                <a:cs typeface="Tahoma" panose="020B0604030504040204" pitchFamily="34" charset="0"/>
              </a:rPr>
              <a:t>pVXZ</a:t>
            </a:r>
            <a:r>
              <a:rPr lang="en-US" dirty="0">
                <a:latin typeface="Tahoma" panose="020B0604030504040204" pitchFamily="34" charset="0"/>
                <a:ea typeface="Tahoma" panose="020B0604030504040204" pitchFamily="34" charset="0"/>
                <a:cs typeface="Tahoma" panose="020B0604030504040204" pitchFamily="34" charset="0"/>
              </a:rPr>
              <a:t> set. </a:t>
            </a:r>
          </a:p>
        </p:txBody>
      </p:sp>
    </p:spTree>
    <p:extLst>
      <p:ext uri="{BB962C8B-B14F-4D97-AF65-F5344CB8AC3E}">
        <p14:creationId xmlns:p14="http://schemas.microsoft.com/office/powerpoint/2010/main" val="366019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C3C3B-E859-75CA-CDB2-77465A152AE2}"/>
              </a:ext>
            </a:extLst>
          </p:cNvPr>
          <p:cNvSpPr>
            <a:spLocks noGrp="1"/>
          </p:cNvSpPr>
          <p:nvPr>
            <p:ph type="title"/>
          </p:nvPr>
        </p:nvSpPr>
        <p:spPr>
          <a:xfrm>
            <a:off x="838200" y="155264"/>
            <a:ext cx="10515600" cy="654206"/>
          </a:xfrm>
        </p:spPr>
        <p:txBody>
          <a:bodyPr>
            <a:normAutofit fontScale="90000"/>
          </a:bodyPr>
          <a:lstStyle/>
          <a:p>
            <a:pPr algn="ctr"/>
            <a:r>
              <a:rPr lang="en-US" b="1" dirty="0">
                <a:latin typeface="Tahoma" panose="020B0604030504040204" pitchFamily="34" charset="0"/>
                <a:ea typeface="Tahoma" panose="020B0604030504040204" pitchFamily="34" charset="0"/>
                <a:cs typeface="Tahoma" panose="020B0604030504040204" pitchFamily="34" charset="0"/>
              </a:rPr>
              <a:t>Why are they Important?</a:t>
            </a:r>
          </a:p>
        </p:txBody>
      </p:sp>
      <p:sp>
        <p:nvSpPr>
          <p:cNvPr id="3" name="Content Placeholder 2">
            <a:extLst>
              <a:ext uri="{FF2B5EF4-FFF2-40B4-BE49-F238E27FC236}">
                <a16:creationId xmlns:a16="http://schemas.microsoft.com/office/drawing/2014/main" id="{ABE4E0BB-865C-3145-46D6-D5E97785D98A}"/>
              </a:ext>
            </a:extLst>
          </p:cNvPr>
          <p:cNvSpPr>
            <a:spLocks noGrp="1"/>
          </p:cNvSpPr>
          <p:nvPr>
            <p:ph idx="1"/>
          </p:nvPr>
        </p:nvSpPr>
        <p:spPr>
          <a:xfrm>
            <a:off x="327285" y="1049310"/>
            <a:ext cx="11439994" cy="5351489"/>
          </a:xfrm>
        </p:spPr>
        <p:txBody>
          <a:bodyPr>
            <a:normAutofit/>
          </a:bodyPr>
          <a:lstStyle/>
          <a:p>
            <a:pPr algn="just"/>
            <a:r>
              <a:rPr lang="en-US" dirty="0">
                <a:latin typeface="Tahoma" panose="020B0604030504040204" pitchFamily="34" charset="0"/>
                <a:ea typeface="Tahoma" panose="020B0604030504040204" pitchFamily="34" charset="0"/>
                <a:cs typeface="Tahoma" panose="020B0604030504040204" pitchFamily="34" charset="0"/>
              </a:rPr>
              <a:t>Electronic structure calculations use a quantum mechanical description of a system, which can, in principle, provide insight into additional observables that are not accessible to classical forcefield approaches, such as optical, electronic and magnetic properties. </a:t>
            </a:r>
          </a:p>
          <a:p>
            <a:pPr marL="0" indent="0" algn="just">
              <a:buNone/>
            </a:pPr>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dirty="0">
                <a:latin typeface="Tahoma" panose="020B0604030504040204" pitchFamily="34" charset="0"/>
                <a:ea typeface="Tahoma" panose="020B0604030504040204" pitchFamily="34" charset="0"/>
                <a:cs typeface="Tahoma" panose="020B0604030504040204" pitchFamily="34" charset="0"/>
              </a:rPr>
              <a:t>The size of porous organic molecules, frequently more than 100 atoms for intrinsically porous molecules, means that high-level wavefunction methods are too computationally expensive in most cases, and hence most electronic structure calculations for such molecules have applied Density Functional Theory (DFT)</a:t>
            </a:r>
          </a:p>
        </p:txBody>
      </p:sp>
      <p:sp>
        <p:nvSpPr>
          <p:cNvPr id="4" name="TextBox 3">
            <a:extLst>
              <a:ext uri="{FF2B5EF4-FFF2-40B4-BE49-F238E27FC236}">
                <a16:creationId xmlns:a16="http://schemas.microsoft.com/office/drawing/2014/main" id="{C2CBC677-1E0F-CCE0-4D29-2FB4048B00E6}"/>
              </a:ext>
            </a:extLst>
          </p:cNvPr>
          <p:cNvSpPr txBox="1"/>
          <p:nvPr/>
        </p:nvSpPr>
        <p:spPr>
          <a:xfrm>
            <a:off x="327285" y="5620435"/>
            <a:ext cx="11439994" cy="646331"/>
          </a:xfrm>
          <a:prstGeom prst="rect">
            <a:avLst/>
          </a:prstGeom>
          <a:noFill/>
        </p:spPr>
        <p:txBody>
          <a:bodyPr wrap="square" rtlCol="0">
            <a:spAutoFit/>
          </a:bodyPr>
          <a:lstStyle/>
          <a:p>
            <a:pPr algn="just"/>
            <a:r>
              <a:rPr lang="en-US" i="1" dirty="0">
                <a:latin typeface="Times New Roman" panose="02020603050405020304" pitchFamily="18" charset="0"/>
                <a:cs typeface="Times New Roman" panose="02020603050405020304" pitchFamily="18" charset="0"/>
              </a:rPr>
              <a:t>Jelfs, K. M., Cooper, A. I., Molecular simulations to understand and to design porous organic molecules, Current Opinion in Solid State and Materials Science, 17, 1, 2013</a:t>
            </a:r>
          </a:p>
        </p:txBody>
      </p:sp>
    </p:spTree>
    <p:extLst>
      <p:ext uri="{BB962C8B-B14F-4D97-AF65-F5344CB8AC3E}">
        <p14:creationId xmlns:p14="http://schemas.microsoft.com/office/powerpoint/2010/main" val="4097815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B535DB-41E1-2C7B-B9D5-78AC1752B0F8}"/>
              </a:ext>
            </a:extLst>
          </p:cNvPr>
          <p:cNvSpPr>
            <a:spLocks noGrp="1"/>
          </p:cNvSpPr>
          <p:nvPr>
            <p:ph idx="1"/>
          </p:nvPr>
        </p:nvSpPr>
        <p:spPr>
          <a:xfrm>
            <a:off x="269823" y="461519"/>
            <a:ext cx="10979046" cy="5129811"/>
          </a:xfrm>
        </p:spPr>
        <p:txBody>
          <a:bodyPr>
            <a:normAutofit/>
          </a:bodyPr>
          <a:lstStyle/>
          <a:p>
            <a:pPr algn="just"/>
            <a:r>
              <a:rPr lang="en-US" sz="3000" dirty="0">
                <a:latin typeface="Tahoma" panose="020B0604030504040204" pitchFamily="34" charset="0"/>
                <a:ea typeface="Tahoma" panose="020B0604030504040204" pitchFamily="34" charset="0"/>
                <a:cs typeface="Tahoma" panose="020B0604030504040204" pitchFamily="34" charset="0"/>
              </a:rPr>
              <a:t>These methods are essential  for understanding chemical properties, predicting molecular structures and calculating reaction energies, reaction mechanisms and atomization energies</a:t>
            </a:r>
          </a:p>
          <a:p>
            <a:pPr algn="just"/>
            <a:r>
              <a:rPr lang="en-US" sz="3000" dirty="0">
                <a:latin typeface="Tahoma" panose="020B0604030504040204" pitchFamily="34" charset="0"/>
                <a:ea typeface="Tahoma" panose="020B0604030504040204" pitchFamily="34" charset="0"/>
                <a:cs typeface="Tahoma" panose="020B0604030504040204" pitchFamily="34" charset="0"/>
              </a:rPr>
              <a:t>Many interesting material properties, such as magnetism and superconductivity, depend on the material’s electronic structure as given by the ground-state wavefunction.</a:t>
            </a:r>
          </a:p>
          <a:p>
            <a:pPr algn="just"/>
            <a:r>
              <a:rPr lang="en-US" sz="3000" dirty="0">
                <a:latin typeface="Tahoma" panose="020B0604030504040204" pitchFamily="34" charset="0"/>
                <a:ea typeface="Tahoma" panose="020B0604030504040204" pitchFamily="34" charset="0"/>
                <a:cs typeface="Tahoma" panose="020B0604030504040204" pitchFamily="34" charset="0"/>
              </a:rPr>
              <a:t>The wavefunction may, in principle, be found by solving the time-independent Schrödinger equation, but doing so with sufficient accuracy is challenging because computational cost grows dramatically with the number of particles</a:t>
            </a:r>
          </a:p>
          <a:p>
            <a:pPr algn="just"/>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id="{F2E69F98-2EB3-E4EE-448A-2F4B40C17D37}"/>
              </a:ext>
            </a:extLst>
          </p:cNvPr>
          <p:cNvSpPr txBox="1"/>
          <p:nvPr/>
        </p:nvSpPr>
        <p:spPr>
          <a:xfrm>
            <a:off x="504043" y="5829102"/>
            <a:ext cx="11183912" cy="369332"/>
          </a:xfrm>
          <a:prstGeom prst="rect">
            <a:avLst/>
          </a:prstGeom>
          <a:noFill/>
        </p:spPr>
        <p:txBody>
          <a:bodyPr wrap="square" rtlCol="0">
            <a:spAutoFit/>
          </a:bodyPr>
          <a:lstStyle/>
          <a:p>
            <a:pPr algn="just"/>
            <a:r>
              <a:rPr lang="en-US" i="1" dirty="0">
                <a:latin typeface="Times New Roman" panose="02020603050405020304" pitchFamily="18" charset="0"/>
                <a:cs typeface="Times New Roman" panose="02020603050405020304" pitchFamily="18" charset="0"/>
              </a:rPr>
              <a:t>Gerard, L., Scherbela, M., Sutterud, H, et al, Transferable Neural Wavefunctions for Solid, Nat Comput Sci (2025)</a:t>
            </a:r>
          </a:p>
        </p:txBody>
      </p:sp>
    </p:spTree>
    <p:extLst>
      <p:ext uri="{BB962C8B-B14F-4D97-AF65-F5344CB8AC3E}">
        <p14:creationId xmlns:p14="http://schemas.microsoft.com/office/powerpoint/2010/main" val="1383021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552C81-A060-5562-A6B1-08D514D96E47}"/>
              </a:ext>
            </a:extLst>
          </p:cNvPr>
          <p:cNvSpPr>
            <a:spLocks noGrp="1"/>
          </p:cNvSpPr>
          <p:nvPr>
            <p:ph idx="1"/>
          </p:nvPr>
        </p:nvSpPr>
        <p:spPr>
          <a:xfrm>
            <a:off x="324787" y="659566"/>
            <a:ext cx="11542425" cy="4871803"/>
          </a:xfrm>
        </p:spPr>
        <p:txBody>
          <a:bodyPr>
            <a:noAutofit/>
          </a:bodyPr>
          <a:lstStyle/>
          <a:p>
            <a:pPr algn="just"/>
            <a:r>
              <a:rPr lang="en-US" dirty="0">
                <a:latin typeface="Tahoma" panose="020B0604030504040204" pitchFamily="34" charset="0"/>
                <a:ea typeface="Tahoma" panose="020B0604030504040204" pitchFamily="34" charset="0"/>
                <a:cs typeface="Tahoma" panose="020B0604030504040204" pitchFamily="34" charset="0"/>
              </a:rPr>
              <a:t>The challenge is particularly  pronounced in solid state physics, where accurate calculations for periodic systems require  the use of large supercells, and consequently, many particles minimise finite-size effects</a:t>
            </a:r>
          </a:p>
          <a:p>
            <a:pPr algn="just"/>
            <a:r>
              <a:rPr lang="en-US" dirty="0">
                <a:latin typeface="Tahoma" panose="020B0604030504040204" pitchFamily="34" charset="0"/>
                <a:ea typeface="Tahoma" panose="020B0604030504040204" pitchFamily="34" charset="0"/>
                <a:cs typeface="Tahoma" panose="020B0604030504040204" pitchFamily="34" charset="0"/>
              </a:rPr>
              <a:t>They require approximations for electron interactions, which limit accuracy  and increase computational cost</a:t>
            </a:r>
          </a:p>
          <a:p>
            <a:pPr algn="just"/>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id="{6B1DD0F4-44F7-D8E4-CF32-92DF82322DDF}"/>
              </a:ext>
            </a:extLst>
          </p:cNvPr>
          <p:cNvSpPr txBox="1"/>
          <p:nvPr/>
        </p:nvSpPr>
        <p:spPr>
          <a:xfrm>
            <a:off x="504043" y="5829102"/>
            <a:ext cx="11183912" cy="369332"/>
          </a:xfrm>
          <a:prstGeom prst="rect">
            <a:avLst/>
          </a:prstGeom>
          <a:noFill/>
        </p:spPr>
        <p:txBody>
          <a:bodyPr wrap="square" rtlCol="0">
            <a:spAutoFit/>
          </a:bodyPr>
          <a:lstStyle/>
          <a:p>
            <a:pPr algn="just"/>
            <a:r>
              <a:rPr lang="en-US" b="1" i="1" dirty="0">
                <a:latin typeface="Times New Roman" panose="02020603050405020304" pitchFamily="18" charset="0"/>
                <a:cs typeface="Times New Roman" panose="02020603050405020304" pitchFamily="18" charset="0"/>
              </a:rPr>
              <a:t>Gerard, L., Scherbela, M., Sutterud, H, et al, Transferable Neural Wavefunctions for Solid, Nat Comput Sci (2025)</a:t>
            </a:r>
          </a:p>
        </p:txBody>
      </p:sp>
    </p:spTree>
    <p:extLst>
      <p:ext uri="{BB962C8B-B14F-4D97-AF65-F5344CB8AC3E}">
        <p14:creationId xmlns:p14="http://schemas.microsoft.com/office/powerpoint/2010/main" val="2481557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655A8-E9BB-52F8-DE40-F37C7686EC3F}"/>
              </a:ext>
            </a:extLst>
          </p:cNvPr>
          <p:cNvSpPr>
            <a:spLocks noGrp="1"/>
          </p:cNvSpPr>
          <p:nvPr>
            <p:ph type="ctrTitle"/>
          </p:nvPr>
        </p:nvSpPr>
        <p:spPr>
          <a:xfrm>
            <a:off x="1214203" y="1617037"/>
            <a:ext cx="9743607" cy="2595199"/>
          </a:xfrm>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ELECTRONIC STRUCTURE METHODS</a:t>
            </a:r>
          </a:p>
        </p:txBody>
      </p:sp>
    </p:spTree>
    <p:extLst>
      <p:ext uri="{BB962C8B-B14F-4D97-AF65-F5344CB8AC3E}">
        <p14:creationId xmlns:p14="http://schemas.microsoft.com/office/powerpoint/2010/main" val="889295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35620-D19F-D78E-3EE8-AE7AA196E30C}"/>
              </a:ext>
            </a:extLst>
          </p:cNvPr>
          <p:cNvSpPr>
            <a:spLocks noGrp="1"/>
          </p:cNvSpPr>
          <p:nvPr>
            <p:ph type="title"/>
          </p:nvPr>
        </p:nvSpPr>
        <p:spPr>
          <a:xfrm>
            <a:off x="838200" y="155263"/>
            <a:ext cx="10515600" cy="714167"/>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Hartree-Fock Method (HF)</a:t>
            </a:r>
          </a:p>
        </p:txBody>
      </p:sp>
      <p:sp>
        <p:nvSpPr>
          <p:cNvPr id="3" name="Content Placeholder 2">
            <a:extLst>
              <a:ext uri="{FF2B5EF4-FFF2-40B4-BE49-F238E27FC236}">
                <a16:creationId xmlns:a16="http://schemas.microsoft.com/office/drawing/2014/main" id="{28CD9CB7-BBD7-143E-108D-E20496A01B44}"/>
              </a:ext>
            </a:extLst>
          </p:cNvPr>
          <p:cNvSpPr>
            <a:spLocks noGrp="1"/>
          </p:cNvSpPr>
          <p:nvPr>
            <p:ph idx="1"/>
          </p:nvPr>
        </p:nvSpPr>
        <p:spPr>
          <a:xfrm>
            <a:off x="269823" y="1064303"/>
            <a:ext cx="11392524" cy="4616970"/>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The Hartree-Fock method is a computational approach used in quantum chemistry to approximate the wave function and energy of a many-electron system. </a:t>
            </a:r>
          </a:p>
          <a:p>
            <a:pPr algn="just"/>
            <a:r>
              <a:rPr lang="en-US" dirty="0">
                <a:latin typeface="Tahoma" panose="020B0604030504040204" pitchFamily="34" charset="0"/>
                <a:ea typeface="Tahoma" panose="020B0604030504040204" pitchFamily="34" charset="0"/>
                <a:cs typeface="Tahoma" panose="020B0604030504040204" pitchFamily="34" charset="0"/>
              </a:rPr>
              <a:t>This method relies on the principle of self-consistent field (SCF) theory, where the effects of electron-electron interactions are simplified by assuming that each electron moves in an average field created by all other electrons. </a:t>
            </a:r>
          </a:p>
          <a:p>
            <a:pPr algn="just"/>
            <a:r>
              <a:rPr lang="en-US" dirty="0">
                <a:latin typeface="Tahoma" panose="020B0604030504040204" pitchFamily="34" charset="0"/>
                <a:ea typeface="Tahoma" panose="020B0604030504040204" pitchFamily="34" charset="0"/>
                <a:cs typeface="Tahoma" panose="020B0604030504040204" pitchFamily="34" charset="0"/>
              </a:rPr>
              <a:t>This is foundational in computational chemistry, providing a framework for understanding molecular behaviour and facilitating further advancements in molecular modelling.</a:t>
            </a:r>
          </a:p>
        </p:txBody>
      </p:sp>
    </p:spTree>
    <p:extLst>
      <p:ext uri="{BB962C8B-B14F-4D97-AF65-F5344CB8AC3E}">
        <p14:creationId xmlns:p14="http://schemas.microsoft.com/office/powerpoint/2010/main" val="3646370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F0789-7D7F-9135-898F-E6A3E01C76EB}"/>
              </a:ext>
            </a:extLst>
          </p:cNvPr>
          <p:cNvSpPr>
            <a:spLocks noGrp="1"/>
          </p:cNvSpPr>
          <p:nvPr>
            <p:ph type="title"/>
          </p:nvPr>
        </p:nvSpPr>
        <p:spPr>
          <a:xfrm>
            <a:off x="838200" y="245204"/>
            <a:ext cx="10515600" cy="549275"/>
          </a:xfrm>
        </p:spPr>
        <p:txBody>
          <a:bodyPr>
            <a:normAutofit fontScale="90000"/>
          </a:bodyPr>
          <a:lstStyle/>
          <a:p>
            <a:pPr algn="ctr"/>
            <a:r>
              <a:rPr lang="en-US" b="1" dirty="0">
                <a:latin typeface="Tahoma" panose="020B0604030504040204" pitchFamily="34" charset="0"/>
                <a:ea typeface="Tahoma" panose="020B0604030504040204" pitchFamily="34" charset="0"/>
                <a:cs typeface="Tahoma" panose="020B0604030504040204" pitchFamily="34" charset="0"/>
              </a:rPr>
              <a:t>Limitations</a:t>
            </a:r>
          </a:p>
        </p:txBody>
      </p:sp>
      <p:sp>
        <p:nvSpPr>
          <p:cNvPr id="3" name="Content Placeholder 2">
            <a:extLst>
              <a:ext uri="{FF2B5EF4-FFF2-40B4-BE49-F238E27FC236}">
                <a16:creationId xmlns:a16="http://schemas.microsoft.com/office/drawing/2014/main" id="{9CAE5D68-57B4-CC61-F82F-6D2C604F6BAD}"/>
              </a:ext>
            </a:extLst>
          </p:cNvPr>
          <p:cNvSpPr>
            <a:spLocks noGrp="1"/>
          </p:cNvSpPr>
          <p:nvPr>
            <p:ph idx="1"/>
          </p:nvPr>
        </p:nvSpPr>
        <p:spPr>
          <a:xfrm>
            <a:off x="299803" y="944380"/>
            <a:ext cx="11572407" cy="5426440"/>
          </a:xfrm>
        </p:spPr>
        <p:txBody>
          <a:bodyPr/>
          <a:lstStyle/>
          <a:p>
            <a:pPr algn="just"/>
            <a:r>
              <a:rPr lang="en-US" dirty="0">
                <a:latin typeface="Tahoma" panose="020B0604030504040204" pitchFamily="34" charset="0"/>
                <a:ea typeface="Tahoma" panose="020B0604030504040204" pitchFamily="34" charset="0"/>
                <a:cs typeface="Tahoma" panose="020B0604030504040204" pitchFamily="34" charset="0"/>
              </a:rPr>
              <a:t>While Hartree-Fock can provide valuable insights, it often underestimates electron correlation effects, leading to less accurate results for certain properties compared to more advanced methods.</a:t>
            </a: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b="1" dirty="0">
                <a:latin typeface="Tahoma" panose="020B0604030504040204" pitchFamily="34" charset="0"/>
                <a:ea typeface="Tahoma" panose="020B0604030504040204" pitchFamily="34" charset="0"/>
                <a:cs typeface="Tahoma" panose="020B0604030504040204" pitchFamily="34" charset="0"/>
              </a:rPr>
              <a:t>Electronic correlation</a:t>
            </a:r>
            <a:r>
              <a:rPr lang="en-US" dirty="0">
                <a:latin typeface="Tahoma" panose="020B0604030504040204" pitchFamily="34" charset="0"/>
                <a:ea typeface="Tahoma" panose="020B0604030504040204" pitchFamily="34" charset="0"/>
                <a:cs typeface="Tahoma" panose="020B0604030504040204" pitchFamily="34" charset="0"/>
              </a:rPr>
              <a:t> is the interaction between electrons in the electronic structure of a quantum system. The correlation energy is a measure of how much the movement of one electron is influenced by the presence of all other electrons.</a:t>
            </a:r>
          </a:p>
        </p:txBody>
      </p:sp>
    </p:spTree>
    <p:extLst>
      <p:ext uri="{BB962C8B-B14F-4D97-AF65-F5344CB8AC3E}">
        <p14:creationId xmlns:p14="http://schemas.microsoft.com/office/powerpoint/2010/main" val="1590553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7104</TotalTime>
  <Words>2407</Words>
  <Application>Microsoft Office PowerPoint</Application>
  <PresentationFormat>Widescreen</PresentationFormat>
  <Paragraphs>124</Paragraphs>
  <Slides>30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Aptos Display</vt:lpstr>
      <vt:lpstr>Arial</vt:lpstr>
      <vt:lpstr>Calibri</vt:lpstr>
      <vt:lpstr>Tahoma</vt:lpstr>
      <vt:lpstr>Times New Roman</vt:lpstr>
      <vt:lpstr>Office Theme</vt:lpstr>
      <vt:lpstr>ELECTRONIC STRUCTURE </vt:lpstr>
      <vt:lpstr>Electronic Structure Path: Molecular or Quantum Mechanics</vt:lpstr>
      <vt:lpstr>Limitations of MM</vt:lpstr>
      <vt:lpstr>Why are they Important?</vt:lpstr>
      <vt:lpstr>PowerPoint Presentation</vt:lpstr>
      <vt:lpstr>PowerPoint Presentation</vt:lpstr>
      <vt:lpstr>ELECTRONIC STRUCTURE METHODS</vt:lpstr>
      <vt:lpstr>Hartree-Fock Method (HF)</vt:lpstr>
      <vt:lpstr>Limitations</vt:lpstr>
      <vt:lpstr>Post Hartree-Fock Methods</vt:lpstr>
      <vt:lpstr>Limitations</vt:lpstr>
      <vt:lpstr>PowerPoint Presentation</vt:lpstr>
      <vt:lpstr>Density Functional Theory (DFT)</vt:lpstr>
      <vt:lpstr>The KS-DFT method expresses the total electronic energy (E) as a functional of the electron density, incorporating four main terms</vt:lpstr>
      <vt:lpstr>PowerPoint Presentation</vt:lpstr>
      <vt:lpstr>PowerPoint Presentation</vt:lpstr>
      <vt:lpstr>PowerPoint Presentation</vt:lpstr>
      <vt:lpstr>PowerPoint Presentation</vt:lpstr>
      <vt:lpstr>PowerPoint Presentation</vt:lpstr>
      <vt:lpstr>Limitations</vt:lpstr>
      <vt:lpstr>PowerPoint Presentation</vt:lpstr>
      <vt:lpstr>BASIS SETS</vt:lpstr>
      <vt:lpstr>KEY CONCEPTS</vt:lpstr>
      <vt:lpstr>TYPES OF BASIS SETS</vt:lpstr>
      <vt:lpstr>PowerPoint Presentation</vt:lpstr>
      <vt:lpstr>Polarization Functions</vt:lpstr>
      <vt:lpstr>Diffuse Function</vt:lpstr>
      <vt:lpstr>Basis Set Hierarchies</vt:lpstr>
      <vt:lpstr>Examples</vt:lpstr>
      <vt:lpstr> Dunning-style (correlation-consistent) basis sets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EPHRAIM KIARII</dc:creator>
  <cp:lastModifiedBy>EPHRAIM KIARII</cp:lastModifiedBy>
  <cp:revision>62</cp:revision>
  <dcterms:created xsi:type="dcterms:W3CDTF">2025-10-25T08:50:11Z</dcterms:created>
  <dcterms:modified xsi:type="dcterms:W3CDTF">2025-10-30T07:15:04Z</dcterms:modified>
</cp:coreProperties>
</file>